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8" r:id="rId3"/>
    <p:sldId id="284" r:id="rId4"/>
    <p:sldId id="285" r:id="rId5"/>
    <p:sldId id="273" r:id="rId6"/>
    <p:sldId id="274" r:id="rId7"/>
    <p:sldId id="275" r:id="rId8"/>
    <p:sldId id="276" r:id="rId9"/>
    <p:sldId id="277" r:id="rId10"/>
    <p:sldId id="279" r:id="rId11"/>
    <p:sldId id="278" r:id="rId12"/>
    <p:sldId id="280" r:id="rId13"/>
    <p:sldId id="281" r:id="rId14"/>
    <p:sldId id="282" r:id="rId15"/>
    <p:sldId id="283" r:id="rId16"/>
    <p:sldId id="28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2"/>
    <a:srgbClr val="19FF81"/>
    <a:srgbClr val="0065B0"/>
    <a:srgbClr val="CC0000"/>
    <a:srgbClr val="008000"/>
    <a:srgbClr val="00FFCC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912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1.8867924528301903E-2"/>
          <c:y val="0.13689080153511671"/>
          <c:w val="0.96540880503144655"/>
          <c:h val="0.60141374873332121"/>
        </c:manualLayout>
      </c:layout>
      <c:bar3DChart>
        <c:barDir val="col"/>
        <c:grouping val="clustered"/>
        <c:ser>
          <c:idx val="2"/>
          <c:order val="0"/>
          <c:tx>
            <c:strRef>
              <c:f>Sheet1!$D$1</c:f>
              <c:strCache>
                <c:ptCount val="1"/>
                <c:pt idx="0">
                  <c:v>Season of full 4 months 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Sheet1!$A$2:$A$4</c:f>
              <c:strCache>
                <c:ptCount val="3"/>
                <c:pt idx="0">
                  <c:v>Mansoon</c:v>
                </c:pt>
                <c:pt idx="1">
                  <c:v>Winter</c:v>
                </c:pt>
                <c:pt idx="2">
                  <c:v>Summer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hape val="cylinder"/>
        <c:axId val="44266624"/>
        <c:axId val="44268160"/>
        <c:axId val="0"/>
      </c:bar3DChart>
      <c:catAx>
        <c:axId val="442666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 sz="4800" b="1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defRPr>
            </a:pPr>
            <a:endParaRPr lang="en-US"/>
          </a:p>
        </c:txPr>
        <c:crossAx val="44268160"/>
        <c:crosses val="autoZero"/>
        <c:auto val="1"/>
        <c:lblAlgn val="ctr"/>
        <c:lblOffset val="100"/>
      </c:catAx>
      <c:valAx>
        <c:axId val="44268160"/>
        <c:scaling>
          <c:orientation val="minMax"/>
        </c:scaling>
        <c:delete val="1"/>
        <c:axPos val="l"/>
        <c:numFmt formatCode="General" sourceLinked="1"/>
        <c:tickLblPos val="none"/>
        <c:crossAx val="442666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1.8867924528301886E-2"/>
          <c:y val="0.13689080153511671"/>
          <c:w val="0.96540880503144655"/>
          <c:h val="0.60141374873332099"/>
        </c:manualLayout>
      </c:layout>
      <c:bar3DChart>
        <c:barDir val="col"/>
        <c:grouping val="clustered"/>
        <c:ser>
          <c:idx val="2"/>
          <c:order val="0"/>
          <c:tx>
            <c:strRef>
              <c:f>Sheet1!$D$1</c:f>
              <c:strCache>
                <c:ptCount val="1"/>
                <c:pt idx="0">
                  <c:v>Season of full 4 months 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Sheet1!$A$2:$A$4</c:f>
              <c:strCache>
                <c:ptCount val="3"/>
                <c:pt idx="0">
                  <c:v>Mansoon</c:v>
                </c:pt>
                <c:pt idx="1">
                  <c:v>Winter</c:v>
                </c:pt>
                <c:pt idx="2">
                  <c:v>Summer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shape val="cylinder"/>
        <c:axId val="43899520"/>
        <c:axId val="43901312"/>
        <c:axId val="0"/>
      </c:bar3DChart>
      <c:catAx>
        <c:axId val="438995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 sz="4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defRPr>
            </a:pPr>
            <a:endParaRPr lang="en-US"/>
          </a:p>
        </c:txPr>
        <c:crossAx val="43901312"/>
        <c:crosses val="autoZero"/>
        <c:auto val="1"/>
        <c:lblAlgn val="ctr"/>
        <c:lblOffset val="100"/>
      </c:catAx>
      <c:valAx>
        <c:axId val="43901312"/>
        <c:scaling>
          <c:orientation val="minMax"/>
        </c:scaling>
        <c:delete val="1"/>
        <c:axPos val="l"/>
        <c:numFmt formatCode="General" sourceLinked="1"/>
        <c:tickLblPos val="none"/>
        <c:crossAx val="438995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C466D2-A219-4FC7-9F1D-90992D2F3EE3}" type="doc">
      <dgm:prSet loTypeId="urn:microsoft.com/office/officeart/2005/8/layout/h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4AE6790-942F-49F0-B15B-258EA0ED48A5}">
      <dgm:prSet phldrT="[Text]"/>
      <dgm:spPr/>
      <dgm:t>
        <a:bodyPr/>
        <a:lstStyle/>
        <a:p>
          <a:r>
            <a:rPr lang="en-US" b="1" smtClean="0">
              <a:latin typeface="Cambria" pitchFamily="18" charset="0"/>
              <a:ea typeface="+mj-ea"/>
              <a:cs typeface="+mj-cs"/>
            </a:rPr>
            <a:t>Age Group </a:t>
          </a:r>
          <a:endParaRPr lang="en-US" dirty="0"/>
        </a:p>
      </dgm:t>
    </dgm:pt>
    <dgm:pt modelId="{E45860C2-BFF7-42DC-B8BF-35636A90D88C}" type="parTrans" cxnId="{297155B0-2D34-46E1-9B34-9BB935098932}">
      <dgm:prSet/>
      <dgm:spPr/>
      <dgm:t>
        <a:bodyPr/>
        <a:lstStyle/>
        <a:p>
          <a:endParaRPr lang="en-US"/>
        </a:p>
      </dgm:t>
    </dgm:pt>
    <dgm:pt modelId="{C980646C-6318-4E16-B927-47869DFB20B2}" type="sibTrans" cxnId="{297155B0-2D34-46E1-9B34-9BB935098932}">
      <dgm:prSet/>
      <dgm:spPr/>
      <dgm:t>
        <a:bodyPr/>
        <a:lstStyle/>
        <a:p>
          <a:endParaRPr lang="en-US"/>
        </a:p>
      </dgm:t>
    </dgm:pt>
    <dgm:pt modelId="{9FA73692-E5AF-44CD-BC38-B98537FA35E1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  <a:ea typeface="+mj-ea"/>
              <a:cs typeface="+mj-cs"/>
            </a:rPr>
            <a:t>25 To 40 years – 30%</a:t>
          </a:r>
          <a:endParaRPr lang="en-US" dirty="0"/>
        </a:p>
      </dgm:t>
    </dgm:pt>
    <dgm:pt modelId="{AFF868DE-2A98-4656-BA75-B48095E2B3B6}" type="parTrans" cxnId="{49FE87AE-0460-4237-96F3-1F576CE567D5}">
      <dgm:prSet/>
      <dgm:spPr/>
      <dgm:t>
        <a:bodyPr/>
        <a:lstStyle/>
        <a:p>
          <a:endParaRPr lang="en-US"/>
        </a:p>
      </dgm:t>
    </dgm:pt>
    <dgm:pt modelId="{4CFB2A1A-4192-452B-B091-A1BC00D5B024}" type="sibTrans" cxnId="{49FE87AE-0460-4237-96F3-1F576CE567D5}">
      <dgm:prSet/>
      <dgm:spPr/>
      <dgm:t>
        <a:bodyPr/>
        <a:lstStyle/>
        <a:p>
          <a:endParaRPr lang="en-US"/>
        </a:p>
      </dgm:t>
    </dgm:pt>
    <dgm:pt modelId="{5E375E65-5E3B-4C1F-9170-0094C65FF425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  <a:ea typeface="+mj-ea"/>
              <a:cs typeface="+mj-cs"/>
            </a:rPr>
            <a:t>41 to 55 years – 45%</a:t>
          </a:r>
          <a:endParaRPr lang="en-US" dirty="0"/>
        </a:p>
      </dgm:t>
    </dgm:pt>
    <dgm:pt modelId="{1D22CAD1-A364-4086-87C0-B3C27CD255AE}" type="parTrans" cxnId="{3CD04B7B-C35A-4E7F-BDA0-0744AFB20FCB}">
      <dgm:prSet/>
      <dgm:spPr/>
      <dgm:t>
        <a:bodyPr/>
        <a:lstStyle/>
        <a:p>
          <a:endParaRPr lang="en-US"/>
        </a:p>
      </dgm:t>
    </dgm:pt>
    <dgm:pt modelId="{367E8220-557B-45BF-B2C7-746E9FB36A39}" type="sibTrans" cxnId="{3CD04B7B-C35A-4E7F-BDA0-0744AFB20FCB}">
      <dgm:prSet/>
      <dgm:spPr/>
      <dgm:t>
        <a:bodyPr/>
        <a:lstStyle/>
        <a:p>
          <a:endParaRPr lang="en-US"/>
        </a:p>
      </dgm:t>
    </dgm:pt>
    <dgm:pt modelId="{387DD7F7-B306-4002-8A27-2BF1B3787290}">
      <dgm:prSet phldrT="[Text]"/>
      <dgm:spPr/>
      <dgm:t>
        <a:bodyPr/>
        <a:lstStyle/>
        <a:p>
          <a:r>
            <a:rPr lang="en-US" b="1" smtClean="0">
              <a:latin typeface="Cambria" pitchFamily="18" charset="0"/>
              <a:ea typeface="+mj-ea"/>
              <a:cs typeface="+mj-cs"/>
            </a:rPr>
            <a:t>56 to 75 years – 25% </a:t>
          </a:r>
          <a:endParaRPr lang="en-US" dirty="0"/>
        </a:p>
      </dgm:t>
    </dgm:pt>
    <dgm:pt modelId="{730EE888-7C39-4782-A836-9DC32E7CF09F}" type="parTrans" cxnId="{5534A22F-F1D0-4A01-AD13-163DC4FDDB40}">
      <dgm:prSet/>
      <dgm:spPr/>
      <dgm:t>
        <a:bodyPr/>
        <a:lstStyle/>
        <a:p>
          <a:endParaRPr lang="en-US"/>
        </a:p>
      </dgm:t>
    </dgm:pt>
    <dgm:pt modelId="{8078100D-D6FD-4D2B-9ED8-D0F4DC91CF3A}" type="sibTrans" cxnId="{5534A22F-F1D0-4A01-AD13-163DC4FDDB40}">
      <dgm:prSet/>
      <dgm:spPr/>
      <dgm:t>
        <a:bodyPr/>
        <a:lstStyle/>
        <a:p>
          <a:endParaRPr lang="en-US"/>
        </a:p>
      </dgm:t>
    </dgm:pt>
    <dgm:pt modelId="{350F0C7A-0D9F-40E1-8103-9FA7878C51C4}" type="pres">
      <dgm:prSet presAssocID="{F7C466D2-A219-4FC7-9F1D-90992D2F3E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2B74B6-ECB4-498F-BF17-E8AB98D6BC31}" type="pres">
      <dgm:prSet presAssocID="{F4AE6790-942F-49F0-B15B-258EA0ED48A5}" presName="composite" presStyleCnt="0"/>
      <dgm:spPr/>
    </dgm:pt>
    <dgm:pt modelId="{5332979C-B28B-4A70-B56E-46160477DF34}" type="pres">
      <dgm:prSet presAssocID="{F4AE6790-942F-49F0-B15B-258EA0ED48A5}" presName="parTx" presStyleLbl="alignNode1" presStyleIdx="0" presStyleCnt="1" custLinFactNeighborX="21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C80BF-2B8F-4CCE-8727-B89D8F50064E}" type="pres">
      <dgm:prSet presAssocID="{F4AE6790-942F-49F0-B15B-258EA0ED48A5}" presName="desTx" presStyleLbl="alignAccFollowNode1" presStyleIdx="0" presStyleCnt="1" custLinFactNeighborX="2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4474E6-8B38-47B5-A571-FD574B71BFD4}" type="presOf" srcId="{5E375E65-5E3B-4C1F-9170-0094C65FF425}" destId="{7B8C80BF-2B8F-4CCE-8727-B89D8F50064E}" srcOrd="0" destOrd="1" presId="urn:microsoft.com/office/officeart/2005/8/layout/hList1"/>
    <dgm:cxn modelId="{297155B0-2D34-46E1-9B34-9BB935098932}" srcId="{F7C466D2-A219-4FC7-9F1D-90992D2F3EE3}" destId="{F4AE6790-942F-49F0-B15B-258EA0ED48A5}" srcOrd="0" destOrd="0" parTransId="{E45860C2-BFF7-42DC-B8BF-35636A90D88C}" sibTransId="{C980646C-6318-4E16-B927-47869DFB20B2}"/>
    <dgm:cxn modelId="{06155836-F9C0-4A90-8BC4-A24E61F26A2F}" type="presOf" srcId="{9FA73692-E5AF-44CD-BC38-B98537FA35E1}" destId="{7B8C80BF-2B8F-4CCE-8727-B89D8F50064E}" srcOrd="0" destOrd="0" presId="urn:microsoft.com/office/officeart/2005/8/layout/hList1"/>
    <dgm:cxn modelId="{33ACD0B5-ED76-4EDC-BE44-F9DB586C0C43}" type="presOf" srcId="{F7C466D2-A219-4FC7-9F1D-90992D2F3EE3}" destId="{350F0C7A-0D9F-40E1-8103-9FA7878C51C4}" srcOrd="0" destOrd="0" presId="urn:microsoft.com/office/officeart/2005/8/layout/hList1"/>
    <dgm:cxn modelId="{F19E0DB2-010F-485B-B6BD-86050E0EF548}" type="presOf" srcId="{387DD7F7-B306-4002-8A27-2BF1B3787290}" destId="{7B8C80BF-2B8F-4CCE-8727-B89D8F50064E}" srcOrd="0" destOrd="2" presId="urn:microsoft.com/office/officeart/2005/8/layout/hList1"/>
    <dgm:cxn modelId="{49FE87AE-0460-4237-96F3-1F576CE567D5}" srcId="{F4AE6790-942F-49F0-B15B-258EA0ED48A5}" destId="{9FA73692-E5AF-44CD-BC38-B98537FA35E1}" srcOrd="0" destOrd="0" parTransId="{AFF868DE-2A98-4656-BA75-B48095E2B3B6}" sibTransId="{4CFB2A1A-4192-452B-B091-A1BC00D5B024}"/>
    <dgm:cxn modelId="{5534A22F-F1D0-4A01-AD13-163DC4FDDB40}" srcId="{F4AE6790-942F-49F0-B15B-258EA0ED48A5}" destId="{387DD7F7-B306-4002-8A27-2BF1B3787290}" srcOrd="2" destOrd="0" parTransId="{730EE888-7C39-4782-A836-9DC32E7CF09F}" sibTransId="{8078100D-D6FD-4D2B-9ED8-D0F4DC91CF3A}"/>
    <dgm:cxn modelId="{FA0D5CE3-23E6-4A8F-B644-C2CD1F4736A3}" type="presOf" srcId="{F4AE6790-942F-49F0-B15B-258EA0ED48A5}" destId="{5332979C-B28B-4A70-B56E-46160477DF34}" srcOrd="0" destOrd="0" presId="urn:microsoft.com/office/officeart/2005/8/layout/hList1"/>
    <dgm:cxn modelId="{3CD04B7B-C35A-4E7F-BDA0-0744AFB20FCB}" srcId="{F4AE6790-942F-49F0-B15B-258EA0ED48A5}" destId="{5E375E65-5E3B-4C1F-9170-0094C65FF425}" srcOrd="1" destOrd="0" parTransId="{1D22CAD1-A364-4086-87C0-B3C27CD255AE}" sibTransId="{367E8220-557B-45BF-B2C7-746E9FB36A39}"/>
    <dgm:cxn modelId="{6F7F22BC-9D54-44C2-ADCB-7B4677E186EF}" type="presParOf" srcId="{350F0C7A-0D9F-40E1-8103-9FA7878C51C4}" destId="{402B74B6-ECB4-498F-BF17-E8AB98D6BC31}" srcOrd="0" destOrd="0" presId="urn:microsoft.com/office/officeart/2005/8/layout/hList1"/>
    <dgm:cxn modelId="{9BB441B3-55B0-4B28-8324-8B505CDA03DD}" type="presParOf" srcId="{402B74B6-ECB4-498F-BF17-E8AB98D6BC31}" destId="{5332979C-B28B-4A70-B56E-46160477DF34}" srcOrd="0" destOrd="0" presId="urn:microsoft.com/office/officeart/2005/8/layout/hList1"/>
    <dgm:cxn modelId="{9202F34B-D6AF-478D-BFEE-0D415A41EEAA}" type="presParOf" srcId="{402B74B6-ECB4-498F-BF17-E8AB98D6BC31}" destId="{7B8C80BF-2B8F-4CCE-8727-B89D8F50064E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C466D2-A219-4FC7-9F1D-90992D2F3EE3}" type="doc">
      <dgm:prSet loTypeId="urn:microsoft.com/office/officeart/2005/8/layout/hList1" loCatId="list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F4AE6790-942F-49F0-B15B-258EA0ED48A5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  <a:ea typeface="+mj-ea"/>
              <a:cs typeface="+mj-cs"/>
            </a:rPr>
            <a:t>Farming Experience</a:t>
          </a:r>
          <a:endParaRPr lang="en-US" dirty="0"/>
        </a:p>
      </dgm:t>
    </dgm:pt>
    <dgm:pt modelId="{E45860C2-BFF7-42DC-B8BF-35636A90D88C}" type="parTrans" cxnId="{297155B0-2D34-46E1-9B34-9BB935098932}">
      <dgm:prSet/>
      <dgm:spPr/>
      <dgm:t>
        <a:bodyPr/>
        <a:lstStyle/>
        <a:p>
          <a:endParaRPr lang="en-US"/>
        </a:p>
      </dgm:t>
    </dgm:pt>
    <dgm:pt modelId="{C980646C-6318-4E16-B927-47869DFB20B2}" type="sibTrans" cxnId="{297155B0-2D34-46E1-9B34-9BB935098932}">
      <dgm:prSet/>
      <dgm:spPr/>
      <dgm:t>
        <a:bodyPr/>
        <a:lstStyle/>
        <a:p>
          <a:endParaRPr lang="en-US"/>
        </a:p>
      </dgm:t>
    </dgm:pt>
    <dgm:pt modelId="{9FA73692-E5AF-44CD-BC38-B98537FA35E1}">
      <dgm:prSet phldrT="[Text]"/>
      <dgm:spPr/>
      <dgm:t>
        <a:bodyPr/>
        <a:lstStyle/>
        <a:p>
          <a:r>
            <a:rPr lang="en-US" b="1" smtClean="0">
              <a:latin typeface="Cambria" pitchFamily="18" charset="0"/>
              <a:ea typeface="+mj-ea"/>
              <a:cs typeface="+mj-cs"/>
            </a:rPr>
            <a:t>Ancestral  - 75%</a:t>
          </a:r>
          <a:endParaRPr lang="en-US" dirty="0"/>
        </a:p>
      </dgm:t>
    </dgm:pt>
    <dgm:pt modelId="{AFF868DE-2A98-4656-BA75-B48095E2B3B6}" type="parTrans" cxnId="{49FE87AE-0460-4237-96F3-1F576CE567D5}">
      <dgm:prSet/>
      <dgm:spPr/>
      <dgm:t>
        <a:bodyPr/>
        <a:lstStyle/>
        <a:p>
          <a:endParaRPr lang="en-US"/>
        </a:p>
      </dgm:t>
    </dgm:pt>
    <dgm:pt modelId="{4CFB2A1A-4192-452B-B091-A1BC00D5B024}" type="sibTrans" cxnId="{49FE87AE-0460-4237-96F3-1F576CE567D5}">
      <dgm:prSet/>
      <dgm:spPr/>
      <dgm:t>
        <a:bodyPr/>
        <a:lstStyle/>
        <a:p>
          <a:endParaRPr lang="en-US"/>
        </a:p>
      </dgm:t>
    </dgm:pt>
    <dgm:pt modelId="{5098C2A6-971A-429E-B47F-09072F811499}">
      <dgm:prSet phldrT="[Text]"/>
      <dgm:spPr/>
      <dgm:t>
        <a:bodyPr/>
        <a:lstStyle/>
        <a:p>
          <a:endParaRPr lang="en-US" dirty="0"/>
        </a:p>
      </dgm:t>
    </dgm:pt>
    <dgm:pt modelId="{55B86201-183A-4634-B849-7FB65D3800EF}" type="parTrans" cxnId="{2E395AA3-8AED-4BE7-9863-E97F26DD7B7F}">
      <dgm:prSet/>
      <dgm:spPr/>
      <dgm:t>
        <a:bodyPr/>
        <a:lstStyle/>
        <a:p>
          <a:endParaRPr lang="en-US"/>
        </a:p>
      </dgm:t>
    </dgm:pt>
    <dgm:pt modelId="{26DED99B-117F-457E-88EE-C8B1F6B0B529}" type="sibTrans" cxnId="{2E395AA3-8AED-4BE7-9863-E97F26DD7B7F}">
      <dgm:prSet/>
      <dgm:spPr/>
      <dgm:t>
        <a:bodyPr/>
        <a:lstStyle/>
        <a:p>
          <a:endParaRPr lang="en-US"/>
        </a:p>
      </dgm:t>
    </dgm:pt>
    <dgm:pt modelId="{6B17E5DB-6AA6-44DD-9AD2-969C94F2E717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  <a:ea typeface="+mj-ea"/>
              <a:cs typeface="+mj-cs"/>
            </a:rPr>
            <a:t>Up to 10 years – 25%</a:t>
          </a:r>
          <a:endParaRPr lang="en-US" dirty="0"/>
        </a:p>
      </dgm:t>
    </dgm:pt>
    <dgm:pt modelId="{9C8F92A3-5D8E-4817-81B9-EC3C692A1D16}" type="parTrans" cxnId="{A44C1C54-337B-4EFC-BA55-931CFEA1E0AA}">
      <dgm:prSet/>
      <dgm:spPr/>
      <dgm:t>
        <a:bodyPr/>
        <a:lstStyle/>
        <a:p>
          <a:endParaRPr lang="en-US"/>
        </a:p>
      </dgm:t>
    </dgm:pt>
    <dgm:pt modelId="{5F0FED63-94AC-401D-A85B-924C1BF259DE}" type="sibTrans" cxnId="{A44C1C54-337B-4EFC-BA55-931CFEA1E0AA}">
      <dgm:prSet/>
      <dgm:spPr/>
      <dgm:t>
        <a:bodyPr/>
        <a:lstStyle/>
        <a:p>
          <a:endParaRPr lang="en-US"/>
        </a:p>
      </dgm:t>
    </dgm:pt>
    <dgm:pt modelId="{350F0C7A-0D9F-40E1-8103-9FA7878C51C4}" type="pres">
      <dgm:prSet presAssocID="{F7C466D2-A219-4FC7-9F1D-90992D2F3E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2B74B6-ECB4-498F-BF17-E8AB98D6BC31}" type="pres">
      <dgm:prSet presAssocID="{F4AE6790-942F-49F0-B15B-258EA0ED48A5}" presName="composite" presStyleCnt="0"/>
      <dgm:spPr/>
    </dgm:pt>
    <dgm:pt modelId="{5332979C-B28B-4A70-B56E-46160477DF34}" type="pres">
      <dgm:prSet presAssocID="{F4AE6790-942F-49F0-B15B-258EA0ED48A5}" presName="parTx" presStyleLbl="alignNode1" presStyleIdx="0" presStyleCnt="1" custLinFactNeighborX="-1" custLinFactNeighborY="29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C80BF-2B8F-4CCE-8727-B89D8F50064E}" type="pres">
      <dgm:prSet presAssocID="{F4AE6790-942F-49F0-B15B-258EA0ED48A5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7155B0-2D34-46E1-9B34-9BB935098932}" srcId="{F7C466D2-A219-4FC7-9F1D-90992D2F3EE3}" destId="{F4AE6790-942F-49F0-B15B-258EA0ED48A5}" srcOrd="0" destOrd="0" parTransId="{E45860C2-BFF7-42DC-B8BF-35636A90D88C}" sibTransId="{C980646C-6318-4E16-B927-47869DFB20B2}"/>
    <dgm:cxn modelId="{2E395AA3-8AED-4BE7-9863-E97F26DD7B7F}" srcId="{F4AE6790-942F-49F0-B15B-258EA0ED48A5}" destId="{5098C2A6-971A-429E-B47F-09072F811499}" srcOrd="2" destOrd="0" parTransId="{55B86201-183A-4634-B849-7FB65D3800EF}" sibTransId="{26DED99B-117F-457E-88EE-C8B1F6B0B529}"/>
    <dgm:cxn modelId="{00D69711-6070-4006-9C74-BCDCDD9FE44E}" type="presOf" srcId="{6B17E5DB-6AA6-44DD-9AD2-969C94F2E717}" destId="{7B8C80BF-2B8F-4CCE-8727-B89D8F50064E}" srcOrd="0" destOrd="1" presId="urn:microsoft.com/office/officeart/2005/8/layout/hList1"/>
    <dgm:cxn modelId="{02075AC1-DD0E-4E8B-A1D5-D122F7DC6601}" type="presOf" srcId="{F4AE6790-942F-49F0-B15B-258EA0ED48A5}" destId="{5332979C-B28B-4A70-B56E-46160477DF34}" srcOrd="0" destOrd="0" presId="urn:microsoft.com/office/officeart/2005/8/layout/hList1"/>
    <dgm:cxn modelId="{49FE87AE-0460-4237-96F3-1F576CE567D5}" srcId="{F4AE6790-942F-49F0-B15B-258EA0ED48A5}" destId="{9FA73692-E5AF-44CD-BC38-B98537FA35E1}" srcOrd="0" destOrd="0" parTransId="{AFF868DE-2A98-4656-BA75-B48095E2B3B6}" sibTransId="{4CFB2A1A-4192-452B-B091-A1BC00D5B024}"/>
    <dgm:cxn modelId="{9BF61B54-291B-49ED-AE29-3EBBFEDDBEC5}" type="presOf" srcId="{5098C2A6-971A-429E-B47F-09072F811499}" destId="{7B8C80BF-2B8F-4CCE-8727-B89D8F50064E}" srcOrd="0" destOrd="2" presId="urn:microsoft.com/office/officeart/2005/8/layout/hList1"/>
    <dgm:cxn modelId="{A44C1C54-337B-4EFC-BA55-931CFEA1E0AA}" srcId="{F4AE6790-942F-49F0-B15B-258EA0ED48A5}" destId="{6B17E5DB-6AA6-44DD-9AD2-969C94F2E717}" srcOrd="1" destOrd="0" parTransId="{9C8F92A3-5D8E-4817-81B9-EC3C692A1D16}" sibTransId="{5F0FED63-94AC-401D-A85B-924C1BF259DE}"/>
    <dgm:cxn modelId="{A6182D0D-3339-46E0-B077-BC01A54EBD38}" type="presOf" srcId="{F7C466D2-A219-4FC7-9F1D-90992D2F3EE3}" destId="{350F0C7A-0D9F-40E1-8103-9FA7878C51C4}" srcOrd="0" destOrd="0" presId="urn:microsoft.com/office/officeart/2005/8/layout/hList1"/>
    <dgm:cxn modelId="{887C2556-2804-4643-9C47-F45B8F5762F1}" type="presOf" srcId="{9FA73692-E5AF-44CD-BC38-B98537FA35E1}" destId="{7B8C80BF-2B8F-4CCE-8727-B89D8F50064E}" srcOrd="0" destOrd="0" presId="urn:microsoft.com/office/officeart/2005/8/layout/hList1"/>
    <dgm:cxn modelId="{6BE954DF-2D11-40C2-8517-E95FDADF6834}" type="presParOf" srcId="{350F0C7A-0D9F-40E1-8103-9FA7878C51C4}" destId="{402B74B6-ECB4-498F-BF17-E8AB98D6BC31}" srcOrd="0" destOrd="0" presId="urn:microsoft.com/office/officeart/2005/8/layout/hList1"/>
    <dgm:cxn modelId="{A4C05467-52EE-4D89-99A1-112AAA7AB3B2}" type="presParOf" srcId="{402B74B6-ECB4-498F-BF17-E8AB98D6BC31}" destId="{5332979C-B28B-4A70-B56E-46160477DF34}" srcOrd="0" destOrd="0" presId="urn:microsoft.com/office/officeart/2005/8/layout/hList1"/>
    <dgm:cxn modelId="{64EA8A07-456E-4E6A-900B-9CA566D244FB}" type="presParOf" srcId="{402B74B6-ECB4-498F-BF17-E8AB98D6BC31}" destId="{7B8C80BF-2B8F-4CCE-8727-B89D8F50064E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C466D2-A219-4FC7-9F1D-90992D2F3EE3}" type="doc">
      <dgm:prSet loTypeId="urn:microsoft.com/office/officeart/2005/8/layout/hList1" loCatId="list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59B3D875-C1DE-4CE4-9579-3B83C7D420B0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Practicing  Organic Farming </a:t>
          </a:r>
          <a:endParaRPr lang="en-US" dirty="0"/>
        </a:p>
      </dgm:t>
    </dgm:pt>
    <dgm:pt modelId="{A1C3584F-5084-4B94-8F20-22CDA1DDAEA9}" type="parTrans" cxnId="{31457A32-7F6A-4657-BDC1-D04A97AC1578}">
      <dgm:prSet/>
      <dgm:spPr/>
      <dgm:t>
        <a:bodyPr/>
        <a:lstStyle/>
        <a:p>
          <a:endParaRPr lang="en-US"/>
        </a:p>
      </dgm:t>
    </dgm:pt>
    <dgm:pt modelId="{EB15D096-9CBC-49CC-9E4F-60DBCAB070A3}" type="sibTrans" cxnId="{31457A32-7F6A-4657-BDC1-D04A97AC1578}">
      <dgm:prSet/>
      <dgm:spPr/>
      <dgm:t>
        <a:bodyPr/>
        <a:lstStyle/>
        <a:p>
          <a:endParaRPr lang="en-US"/>
        </a:p>
      </dgm:t>
    </dgm:pt>
    <dgm:pt modelId="{77BC00A4-4277-449B-9D29-6EF68E1B9384}">
      <dgm:prSet phldrT="[Text]"/>
      <dgm:spPr/>
      <dgm:t>
        <a:bodyPr/>
        <a:lstStyle/>
        <a:p>
          <a:r>
            <a:rPr lang="en-US" b="1" smtClean="0">
              <a:latin typeface="Cambria" pitchFamily="18" charset="0"/>
            </a:rPr>
            <a:t>5 to 10 years – 70%</a:t>
          </a:r>
          <a:endParaRPr lang="en-US" dirty="0"/>
        </a:p>
      </dgm:t>
    </dgm:pt>
    <dgm:pt modelId="{5130EB33-6AB5-42ED-BBDC-76BC53B85ECF}" type="parTrans" cxnId="{227F13CA-B80D-471D-B3AB-E7516A76B3BC}">
      <dgm:prSet/>
      <dgm:spPr/>
      <dgm:t>
        <a:bodyPr/>
        <a:lstStyle/>
        <a:p>
          <a:endParaRPr lang="en-US"/>
        </a:p>
      </dgm:t>
    </dgm:pt>
    <dgm:pt modelId="{96F8D1BA-2E5F-4AA9-AEDF-44D53CA5FE95}" type="sibTrans" cxnId="{227F13CA-B80D-471D-B3AB-E7516A76B3BC}">
      <dgm:prSet/>
      <dgm:spPr/>
      <dgm:t>
        <a:bodyPr/>
        <a:lstStyle/>
        <a:p>
          <a:endParaRPr lang="en-US"/>
        </a:p>
      </dgm:t>
    </dgm:pt>
    <dgm:pt modelId="{ED00C6CC-F7D1-49BD-A477-1637711F676C}">
      <dgm:prSet phldrT="[Text]"/>
      <dgm:spPr/>
      <dgm:t>
        <a:bodyPr/>
        <a:lstStyle/>
        <a:p>
          <a:endParaRPr lang="en-US" dirty="0"/>
        </a:p>
      </dgm:t>
    </dgm:pt>
    <dgm:pt modelId="{F819FAEB-8592-4B51-8779-B5EDF891CE01}" type="parTrans" cxnId="{3600F523-571D-4375-BF8C-AB26EA7A88C3}">
      <dgm:prSet/>
      <dgm:spPr/>
      <dgm:t>
        <a:bodyPr/>
        <a:lstStyle/>
        <a:p>
          <a:endParaRPr lang="en-US"/>
        </a:p>
      </dgm:t>
    </dgm:pt>
    <dgm:pt modelId="{041EBF42-7DB4-41FC-8C79-3643D8C07244}" type="sibTrans" cxnId="{3600F523-571D-4375-BF8C-AB26EA7A88C3}">
      <dgm:prSet/>
      <dgm:spPr/>
      <dgm:t>
        <a:bodyPr/>
        <a:lstStyle/>
        <a:p>
          <a:endParaRPr lang="en-US"/>
        </a:p>
      </dgm:t>
    </dgm:pt>
    <dgm:pt modelId="{8EDC7A1C-FBB2-42E6-B816-95F6EB2029F6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Below 5 years – 30%  </a:t>
          </a:r>
          <a:endParaRPr lang="en-US" dirty="0"/>
        </a:p>
      </dgm:t>
    </dgm:pt>
    <dgm:pt modelId="{3AF8C5D6-2C08-4BBE-B810-CCBD774AC8EA}" type="parTrans" cxnId="{72B32682-1D64-4294-A6D0-C955EED87006}">
      <dgm:prSet/>
      <dgm:spPr/>
      <dgm:t>
        <a:bodyPr/>
        <a:lstStyle/>
        <a:p>
          <a:endParaRPr lang="en-US"/>
        </a:p>
      </dgm:t>
    </dgm:pt>
    <dgm:pt modelId="{6716101A-0D88-4DC2-8C8D-77872367480A}" type="sibTrans" cxnId="{72B32682-1D64-4294-A6D0-C955EED87006}">
      <dgm:prSet/>
      <dgm:spPr/>
      <dgm:t>
        <a:bodyPr/>
        <a:lstStyle/>
        <a:p>
          <a:endParaRPr lang="en-US"/>
        </a:p>
      </dgm:t>
    </dgm:pt>
    <dgm:pt modelId="{350F0C7A-0D9F-40E1-8103-9FA7878C51C4}" type="pres">
      <dgm:prSet presAssocID="{F7C466D2-A219-4FC7-9F1D-90992D2F3E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99CC08-A5A4-4007-8B1F-49375CBDD19D}" type="pres">
      <dgm:prSet presAssocID="{59B3D875-C1DE-4CE4-9579-3B83C7D420B0}" presName="composite" presStyleCnt="0"/>
      <dgm:spPr/>
    </dgm:pt>
    <dgm:pt modelId="{3C92BDCD-FA3B-4EAA-B09F-8E1734EAD09F}" type="pres">
      <dgm:prSet presAssocID="{59B3D875-C1DE-4CE4-9579-3B83C7D420B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95EBF-75F9-4C91-8DCD-8DD5175776E6}" type="pres">
      <dgm:prSet presAssocID="{59B3D875-C1DE-4CE4-9579-3B83C7D420B0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7974CF-8A6F-473C-864C-40F3B6502E21}" type="presOf" srcId="{F7C466D2-A219-4FC7-9F1D-90992D2F3EE3}" destId="{350F0C7A-0D9F-40E1-8103-9FA7878C51C4}" srcOrd="0" destOrd="0" presId="urn:microsoft.com/office/officeart/2005/8/layout/hList1"/>
    <dgm:cxn modelId="{72B32682-1D64-4294-A6D0-C955EED87006}" srcId="{59B3D875-C1DE-4CE4-9579-3B83C7D420B0}" destId="{8EDC7A1C-FBB2-42E6-B816-95F6EB2029F6}" srcOrd="1" destOrd="0" parTransId="{3AF8C5D6-2C08-4BBE-B810-CCBD774AC8EA}" sibTransId="{6716101A-0D88-4DC2-8C8D-77872367480A}"/>
    <dgm:cxn modelId="{31457A32-7F6A-4657-BDC1-D04A97AC1578}" srcId="{F7C466D2-A219-4FC7-9F1D-90992D2F3EE3}" destId="{59B3D875-C1DE-4CE4-9579-3B83C7D420B0}" srcOrd="0" destOrd="0" parTransId="{A1C3584F-5084-4B94-8F20-22CDA1DDAEA9}" sibTransId="{EB15D096-9CBC-49CC-9E4F-60DBCAB070A3}"/>
    <dgm:cxn modelId="{39A2F8E7-FCBD-4202-9A56-00A02AF5EEA3}" type="presOf" srcId="{59B3D875-C1DE-4CE4-9579-3B83C7D420B0}" destId="{3C92BDCD-FA3B-4EAA-B09F-8E1734EAD09F}" srcOrd="0" destOrd="0" presId="urn:microsoft.com/office/officeart/2005/8/layout/hList1"/>
    <dgm:cxn modelId="{7C3F2A01-6598-4E77-9F0F-B7BF66644306}" type="presOf" srcId="{8EDC7A1C-FBB2-42E6-B816-95F6EB2029F6}" destId="{36D95EBF-75F9-4C91-8DCD-8DD5175776E6}" srcOrd="0" destOrd="1" presId="urn:microsoft.com/office/officeart/2005/8/layout/hList1"/>
    <dgm:cxn modelId="{0D20C02D-8112-4302-8A0D-692EB7D7120E}" type="presOf" srcId="{ED00C6CC-F7D1-49BD-A477-1637711F676C}" destId="{36D95EBF-75F9-4C91-8DCD-8DD5175776E6}" srcOrd="0" destOrd="2" presId="urn:microsoft.com/office/officeart/2005/8/layout/hList1"/>
    <dgm:cxn modelId="{D597DF25-464E-4A85-9951-159B1AAA84BE}" type="presOf" srcId="{77BC00A4-4277-449B-9D29-6EF68E1B9384}" destId="{36D95EBF-75F9-4C91-8DCD-8DD5175776E6}" srcOrd="0" destOrd="0" presId="urn:microsoft.com/office/officeart/2005/8/layout/hList1"/>
    <dgm:cxn modelId="{3600F523-571D-4375-BF8C-AB26EA7A88C3}" srcId="{59B3D875-C1DE-4CE4-9579-3B83C7D420B0}" destId="{ED00C6CC-F7D1-49BD-A477-1637711F676C}" srcOrd="2" destOrd="0" parTransId="{F819FAEB-8592-4B51-8779-B5EDF891CE01}" sibTransId="{041EBF42-7DB4-41FC-8C79-3643D8C07244}"/>
    <dgm:cxn modelId="{227F13CA-B80D-471D-B3AB-E7516A76B3BC}" srcId="{59B3D875-C1DE-4CE4-9579-3B83C7D420B0}" destId="{77BC00A4-4277-449B-9D29-6EF68E1B9384}" srcOrd="0" destOrd="0" parTransId="{5130EB33-6AB5-42ED-BBDC-76BC53B85ECF}" sibTransId="{96F8D1BA-2E5F-4AA9-AEDF-44D53CA5FE95}"/>
    <dgm:cxn modelId="{906A19D7-A325-40AE-9549-8A500AE6A6E3}" type="presParOf" srcId="{350F0C7A-0D9F-40E1-8103-9FA7878C51C4}" destId="{CE99CC08-A5A4-4007-8B1F-49375CBDD19D}" srcOrd="0" destOrd="0" presId="urn:microsoft.com/office/officeart/2005/8/layout/hList1"/>
    <dgm:cxn modelId="{B2E4E5CE-A8B1-4957-8D93-7A346488909D}" type="presParOf" srcId="{CE99CC08-A5A4-4007-8B1F-49375CBDD19D}" destId="{3C92BDCD-FA3B-4EAA-B09F-8E1734EAD09F}" srcOrd="0" destOrd="0" presId="urn:microsoft.com/office/officeart/2005/8/layout/hList1"/>
    <dgm:cxn modelId="{B35F7BCE-554F-4BB6-B201-276979028010}" type="presParOf" srcId="{CE99CC08-A5A4-4007-8B1F-49375CBDD19D}" destId="{36D95EBF-75F9-4C91-8DCD-8DD5175776E6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C466D2-A219-4FC7-9F1D-90992D2F3EE3}" type="doc">
      <dgm:prSet loTypeId="urn:microsoft.com/office/officeart/2005/8/layout/h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4AE6790-942F-49F0-B15B-258EA0ED48A5}">
      <dgm:prSet phldrT="[Text]"/>
      <dgm:spPr/>
      <dgm:t>
        <a:bodyPr/>
        <a:lstStyle/>
        <a:p>
          <a:r>
            <a:rPr lang="en-US" b="1" smtClean="0">
              <a:latin typeface="Cambria" pitchFamily="18" charset="0"/>
              <a:ea typeface="+mj-ea"/>
              <a:cs typeface="+mj-cs"/>
            </a:rPr>
            <a:t>Holdings </a:t>
          </a:r>
          <a:endParaRPr lang="en-US" dirty="0"/>
        </a:p>
      </dgm:t>
    </dgm:pt>
    <dgm:pt modelId="{E45860C2-BFF7-42DC-B8BF-35636A90D88C}" type="parTrans" cxnId="{297155B0-2D34-46E1-9B34-9BB935098932}">
      <dgm:prSet/>
      <dgm:spPr/>
      <dgm:t>
        <a:bodyPr/>
        <a:lstStyle/>
        <a:p>
          <a:endParaRPr lang="en-US"/>
        </a:p>
      </dgm:t>
    </dgm:pt>
    <dgm:pt modelId="{C980646C-6318-4E16-B927-47869DFB20B2}" type="sibTrans" cxnId="{297155B0-2D34-46E1-9B34-9BB935098932}">
      <dgm:prSet/>
      <dgm:spPr/>
      <dgm:t>
        <a:bodyPr/>
        <a:lstStyle/>
        <a:p>
          <a:endParaRPr lang="en-US"/>
        </a:p>
      </dgm:t>
    </dgm:pt>
    <dgm:pt modelId="{9FA73692-E5AF-44CD-BC38-B98537FA35E1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  <a:ea typeface="+mj-ea"/>
              <a:cs typeface="+mj-cs"/>
            </a:rPr>
            <a:t>Small Farmers – 80%</a:t>
          </a:r>
          <a:endParaRPr lang="en-US" dirty="0"/>
        </a:p>
      </dgm:t>
    </dgm:pt>
    <dgm:pt modelId="{AFF868DE-2A98-4656-BA75-B48095E2B3B6}" type="parTrans" cxnId="{49FE87AE-0460-4237-96F3-1F576CE567D5}">
      <dgm:prSet/>
      <dgm:spPr/>
      <dgm:t>
        <a:bodyPr/>
        <a:lstStyle/>
        <a:p>
          <a:endParaRPr lang="en-US"/>
        </a:p>
      </dgm:t>
    </dgm:pt>
    <dgm:pt modelId="{4CFB2A1A-4192-452B-B091-A1BC00D5B024}" type="sibTrans" cxnId="{49FE87AE-0460-4237-96F3-1F576CE567D5}">
      <dgm:prSet/>
      <dgm:spPr/>
      <dgm:t>
        <a:bodyPr/>
        <a:lstStyle/>
        <a:p>
          <a:endParaRPr lang="en-US"/>
        </a:p>
      </dgm:t>
    </dgm:pt>
    <dgm:pt modelId="{B8D14F4F-D155-409F-9E6A-10DEFCA4BAFC}">
      <dgm:prSet/>
      <dgm:spPr/>
      <dgm:t>
        <a:bodyPr/>
        <a:lstStyle/>
        <a:p>
          <a:r>
            <a:rPr lang="en-US" b="1" smtClean="0">
              <a:latin typeface="Cambria" pitchFamily="18" charset="0"/>
              <a:ea typeface="+mj-ea"/>
              <a:cs typeface="+mj-cs"/>
            </a:rPr>
            <a:t>Big Farmers – 20% </a:t>
          </a:r>
          <a:endParaRPr lang="en-US" dirty="0"/>
        </a:p>
      </dgm:t>
    </dgm:pt>
    <dgm:pt modelId="{AEBE437D-9836-42EB-9446-BC170BB8EF58}" type="parTrans" cxnId="{18038B70-112A-4622-87BF-6E792096F8C0}">
      <dgm:prSet/>
      <dgm:spPr/>
      <dgm:t>
        <a:bodyPr/>
        <a:lstStyle/>
        <a:p>
          <a:endParaRPr lang="en-US"/>
        </a:p>
      </dgm:t>
    </dgm:pt>
    <dgm:pt modelId="{88765DCA-2FCE-4CDB-B540-7D1BA2402459}" type="sibTrans" cxnId="{18038B70-112A-4622-87BF-6E792096F8C0}">
      <dgm:prSet/>
      <dgm:spPr/>
      <dgm:t>
        <a:bodyPr/>
        <a:lstStyle/>
        <a:p>
          <a:endParaRPr lang="en-US"/>
        </a:p>
      </dgm:t>
    </dgm:pt>
    <dgm:pt modelId="{350F0C7A-0D9F-40E1-8103-9FA7878C51C4}" type="pres">
      <dgm:prSet presAssocID="{F7C466D2-A219-4FC7-9F1D-90992D2F3E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2B74B6-ECB4-498F-BF17-E8AB98D6BC31}" type="pres">
      <dgm:prSet presAssocID="{F4AE6790-942F-49F0-B15B-258EA0ED48A5}" presName="composite" presStyleCnt="0"/>
      <dgm:spPr/>
    </dgm:pt>
    <dgm:pt modelId="{5332979C-B28B-4A70-B56E-46160477DF34}" type="pres">
      <dgm:prSet presAssocID="{F4AE6790-942F-49F0-B15B-258EA0ED48A5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C80BF-2B8F-4CCE-8727-B89D8F50064E}" type="pres">
      <dgm:prSet presAssocID="{F4AE6790-942F-49F0-B15B-258EA0ED48A5}" presName="desTx" presStyleLbl="alignAccFollowNode1" presStyleIdx="0" presStyleCnt="1" custLinFactNeighborX="2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7155B0-2D34-46E1-9B34-9BB935098932}" srcId="{F7C466D2-A219-4FC7-9F1D-90992D2F3EE3}" destId="{F4AE6790-942F-49F0-B15B-258EA0ED48A5}" srcOrd="0" destOrd="0" parTransId="{E45860C2-BFF7-42DC-B8BF-35636A90D88C}" sibTransId="{C980646C-6318-4E16-B927-47869DFB20B2}"/>
    <dgm:cxn modelId="{49FE87AE-0460-4237-96F3-1F576CE567D5}" srcId="{F4AE6790-942F-49F0-B15B-258EA0ED48A5}" destId="{9FA73692-E5AF-44CD-BC38-B98537FA35E1}" srcOrd="0" destOrd="0" parTransId="{AFF868DE-2A98-4656-BA75-B48095E2B3B6}" sibTransId="{4CFB2A1A-4192-452B-B091-A1BC00D5B024}"/>
    <dgm:cxn modelId="{48944F96-E8B5-418B-8DB5-C406D7041C45}" type="presOf" srcId="{9FA73692-E5AF-44CD-BC38-B98537FA35E1}" destId="{7B8C80BF-2B8F-4CCE-8727-B89D8F50064E}" srcOrd="0" destOrd="0" presId="urn:microsoft.com/office/officeart/2005/8/layout/hList1"/>
    <dgm:cxn modelId="{18038B70-112A-4622-87BF-6E792096F8C0}" srcId="{F4AE6790-942F-49F0-B15B-258EA0ED48A5}" destId="{B8D14F4F-D155-409F-9E6A-10DEFCA4BAFC}" srcOrd="1" destOrd="0" parTransId="{AEBE437D-9836-42EB-9446-BC170BB8EF58}" sibTransId="{88765DCA-2FCE-4CDB-B540-7D1BA2402459}"/>
    <dgm:cxn modelId="{BBF6DCFF-010B-4D4D-AC6E-65183F8E0C9C}" type="presOf" srcId="{B8D14F4F-D155-409F-9E6A-10DEFCA4BAFC}" destId="{7B8C80BF-2B8F-4CCE-8727-B89D8F50064E}" srcOrd="0" destOrd="1" presId="urn:microsoft.com/office/officeart/2005/8/layout/hList1"/>
    <dgm:cxn modelId="{F25A0AA0-4AB6-4478-B236-21BD7BC9AE01}" type="presOf" srcId="{F7C466D2-A219-4FC7-9F1D-90992D2F3EE3}" destId="{350F0C7A-0D9F-40E1-8103-9FA7878C51C4}" srcOrd="0" destOrd="0" presId="urn:microsoft.com/office/officeart/2005/8/layout/hList1"/>
    <dgm:cxn modelId="{43D76B30-8B4C-4D8B-9517-38E8FD4BF5AA}" type="presOf" srcId="{F4AE6790-942F-49F0-B15B-258EA0ED48A5}" destId="{5332979C-B28B-4A70-B56E-46160477DF34}" srcOrd="0" destOrd="0" presId="urn:microsoft.com/office/officeart/2005/8/layout/hList1"/>
    <dgm:cxn modelId="{C4D9EC7F-B73D-47C7-8554-3653919569B5}" type="presParOf" srcId="{350F0C7A-0D9F-40E1-8103-9FA7878C51C4}" destId="{402B74B6-ECB4-498F-BF17-E8AB98D6BC31}" srcOrd="0" destOrd="0" presId="urn:microsoft.com/office/officeart/2005/8/layout/hList1"/>
    <dgm:cxn modelId="{EAB1149D-07E2-4946-B4AE-3F107857F96E}" type="presParOf" srcId="{402B74B6-ECB4-498F-BF17-E8AB98D6BC31}" destId="{5332979C-B28B-4A70-B56E-46160477DF34}" srcOrd="0" destOrd="0" presId="urn:microsoft.com/office/officeart/2005/8/layout/hList1"/>
    <dgm:cxn modelId="{3C3AE3E5-32DC-46E0-A855-53338BB2FE12}" type="presParOf" srcId="{402B74B6-ECB4-498F-BF17-E8AB98D6BC31}" destId="{7B8C80BF-2B8F-4CCE-8727-B89D8F50064E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4B79E3-923E-406A-98B6-617C6241F1C8}" type="doc">
      <dgm:prSet loTypeId="urn:microsoft.com/office/officeart/2005/8/layout/hList1" loCatId="list" qsTypeId="urn:microsoft.com/office/officeart/2005/8/quickstyle/3d2" qsCatId="3D" csTypeId="urn:microsoft.com/office/officeart/2005/8/colors/colorful3" csCatId="colorful" phldr="1"/>
      <dgm:spPr>
        <a:scene3d>
          <a:camera prst="perspectiveContrastingRightFacing"/>
          <a:lightRig rig="threePt" dir="t"/>
        </a:scene3d>
      </dgm:spPr>
      <dgm:t>
        <a:bodyPr/>
        <a:lstStyle/>
        <a:p>
          <a:endParaRPr lang="en-US"/>
        </a:p>
      </dgm:t>
    </dgm:pt>
    <dgm:pt modelId="{6454DE54-EC3F-4684-9C9E-1E9A603F5E8E}">
      <dgm:prSet phldrT="[Text]"/>
      <dgm:spPr>
        <a:sp3d prstMaterial="plastic">
          <a:bevelT w="127000" h="25400" prst="relaxedInset"/>
        </a:sp3d>
      </dgm:spPr>
      <dgm:t>
        <a:bodyPr/>
        <a:lstStyle/>
        <a:p>
          <a:r>
            <a:rPr lang="en-US" b="1" dirty="0" smtClean="0">
              <a:solidFill>
                <a:srgbClr val="19FF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rPr>
            <a:t>Thanks</a:t>
          </a:r>
          <a:endParaRPr lang="en-US" dirty="0">
            <a:solidFill>
              <a:srgbClr val="19FF81"/>
            </a:solidFill>
          </a:endParaRPr>
        </a:p>
      </dgm:t>
    </dgm:pt>
    <dgm:pt modelId="{69148D61-A6E7-4C76-B450-5D8F5E15BA63}" type="parTrans" cxnId="{A34752E4-13BA-4DE8-B56E-49C50C657FB7}">
      <dgm:prSet/>
      <dgm:spPr/>
      <dgm:t>
        <a:bodyPr/>
        <a:lstStyle/>
        <a:p>
          <a:endParaRPr lang="en-US"/>
        </a:p>
      </dgm:t>
    </dgm:pt>
    <dgm:pt modelId="{EDA649D4-29C1-4030-AF9E-E9DDDD118358}" type="sibTrans" cxnId="{A34752E4-13BA-4DE8-B56E-49C50C657FB7}">
      <dgm:prSet/>
      <dgm:spPr/>
      <dgm:t>
        <a:bodyPr/>
        <a:lstStyle/>
        <a:p>
          <a:endParaRPr lang="en-US"/>
        </a:p>
      </dgm:t>
    </dgm:pt>
    <dgm:pt modelId="{CB9E8408-CE13-4AE1-AC40-1204642D2EFC}">
      <dgm:prSet/>
      <dgm:spPr/>
      <dgm:t>
        <a:bodyPr/>
        <a:lstStyle/>
        <a:p>
          <a:pPr algn="ctr"/>
          <a:endParaRPr lang="en-US" dirty="0"/>
        </a:p>
      </dgm:t>
    </dgm:pt>
    <dgm:pt modelId="{4055CB9F-3B0B-4C14-987D-8B27F8606821}" type="parTrans" cxnId="{C6DCB8C3-1976-4D13-8DCB-09541F819A6B}">
      <dgm:prSet/>
      <dgm:spPr/>
      <dgm:t>
        <a:bodyPr/>
        <a:lstStyle/>
        <a:p>
          <a:endParaRPr lang="en-US"/>
        </a:p>
      </dgm:t>
    </dgm:pt>
    <dgm:pt modelId="{6E5EEF68-3E64-4505-A361-FF67537188A0}" type="sibTrans" cxnId="{C6DCB8C3-1976-4D13-8DCB-09541F819A6B}">
      <dgm:prSet/>
      <dgm:spPr/>
      <dgm:t>
        <a:bodyPr/>
        <a:lstStyle/>
        <a:p>
          <a:endParaRPr lang="en-US"/>
        </a:p>
      </dgm:t>
    </dgm:pt>
    <dgm:pt modelId="{2FFEB6B8-B22F-4A4B-A1B7-24C595594241}" type="pres">
      <dgm:prSet presAssocID="{E74B79E3-923E-406A-98B6-617C6241F1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D12145-B91B-4346-8A30-74AB88ACA61E}" type="pres">
      <dgm:prSet presAssocID="{6454DE54-EC3F-4684-9C9E-1E9A603F5E8E}" presName="composite" presStyleCnt="0"/>
      <dgm:spPr/>
      <dgm:t>
        <a:bodyPr/>
        <a:lstStyle/>
        <a:p>
          <a:endParaRPr lang="en-US"/>
        </a:p>
      </dgm:t>
    </dgm:pt>
    <dgm:pt modelId="{5C8F82E2-A642-44DD-A319-B79FC2C427F0}" type="pres">
      <dgm:prSet presAssocID="{6454DE54-EC3F-4684-9C9E-1E9A603F5E8E}" presName="parTx" presStyleLbl="alignNode1" presStyleIdx="0" presStyleCnt="1" custLinFactNeighborX="-1250" custLinFactNeighborY="10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4EF668-70A4-450A-BF67-DFB074E8B032}" type="pres">
      <dgm:prSet presAssocID="{6454DE54-EC3F-4684-9C9E-1E9A603F5E8E}" presName="desTx" presStyleLbl="alignAccFollowNode1" presStyleIdx="0" presStyleCnt="1" custFlipVert="1" custScaleY="841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DCB8C3-1976-4D13-8DCB-09541F819A6B}" srcId="{6454DE54-EC3F-4684-9C9E-1E9A603F5E8E}" destId="{CB9E8408-CE13-4AE1-AC40-1204642D2EFC}" srcOrd="0" destOrd="0" parTransId="{4055CB9F-3B0B-4C14-987D-8B27F8606821}" sibTransId="{6E5EEF68-3E64-4505-A361-FF67537188A0}"/>
    <dgm:cxn modelId="{C449A4C7-B9C2-4809-B3B4-DB81CE58D0CD}" type="presOf" srcId="{6454DE54-EC3F-4684-9C9E-1E9A603F5E8E}" destId="{5C8F82E2-A642-44DD-A319-B79FC2C427F0}" srcOrd="0" destOrd="0" presId="urn:microsoft.com/office/officeart/2005/8/layout/hList1"/>
    <dgm:cxn modelId="{A34752E4-13BA-4DE8-B56E-49C50C657FB7}" srcId="{E74B79E3-923E-406A-98B6-617C6241F1C8}" destId="{6454DE54-EC3F-4684-9C9E-1E9A603F5E8E}" srcOrd="0" destOrd="0" parTransId="{69148D61-A6E7-4C76-B450-5D8F5E15BA63}" sibTransId="{EDA649D4-29C1-4030-AF9E-E9DDDD118358}"/>
    <dgm:cxn modelId="{15CF706A-6EE8-4005-8466-8F225054B59C}" type="presOf" srcId="{CB9E8408-CE13-4AE1-AC40-1204642D2EFC}" destId="{2E4EF668-70A4-450A-BF67-DFB074E8B032}" srcOrd="0" destOrd="0" presId="urn:microsoft.com/office/officeart/2005/8/layout/hList1"/>
    <dgm:cxn modelId="{0CA80BF6-E8B9-4BCE-81DC-F53E20CC285F}" type="presOf" srcId="{E74B79E3-923E-406A-98B6-617C6241F1C8}" destId="{2FFEB6B8-B22F-4A4B-A1B7-24C595594241}" srcOrd="0" destOrd="0" presId="urn:microsoft.com/office/officeart/2005/8/layout/hList1"/>
    <dgm:cxn modelId="{31523861-C7B8-4ED9-98B2-9E61FC96B708}" type="presParOf" srcId="{2FFEB6B8-B22F-4A4B-A1B7-24C595594241}" destId="{00D12145-B91B-4346-8A30-74AB88ACA61E}" srcOrd="0" destOrd="0" presId="urn:microsoft.com/office/officeart/2005/8/layout/hList1"/>
    <dgm:cxn modelId="{0EE3C65C-B9BE-4463-A164-305150EC504B}" type="presParOf" srcId="{00D12145-B91B-4346-8A30-74AB88ACA61E}" destId="{5C8F82E2-A642-44DD-A319-B79FC2C427F0}" srcOrd="0" destOrd="0" presId="urn:microsoft.com/office/officeart/2005/8/layout/hList1"/>
    <dgm:cxn modelId="{F706BF54-0504-43C1-9139-B4E98CE1578A}" type="presParOf" srcId="{00D12145-B91B-4346-8A30-74AB88ACA61E}" destId="{2E4EF668-70A4-450A-BF67-DFB074E8B032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32979C-B28B-4A70-B56E-46160477DF34}">
      <dsp:nvSpPr>
        <dsp:cNvPr id="0" name=""/>
        <dsp:cNvSpPr/>
      </dsp:nvSpPr>
      <dsp:spPr>
        <a:xfrm>
          <a:off x="0" y="38703"/>
          <a:ext cx="3581400" cy="604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smtClean="0">
              <a:latin typeface="Cambria" pitchFamily="18" charset="0"/>
              <a:ea typeface="+mj-ea"/>
              <a:cs typeface="+mj-cs"/>
            </a:rPr>
            <a:t>Age Group </a:t>
          </a:r>
          <a:endParaRPr lang="en-US" sz="2100" kern="1200" dirty="0"/>
        </a:p>
      </dsp:txBody>
      <dsp:txXfrm>
        <a:off x="0" y="38703"/>
        <a:ext cx="3581400" cy="604800"/>
      </dsp:txXfrm>
    </dsp:sp>
    <dsp:sp modelId="{7B8C80BF-2B8F-4CCE-8727-B89D8F50064E}">
      <dsp:nvSpPr>
        <dsp:cNvPr id="0" name=""/>
        <dsp:cNvSpPr/>
      </dsp:nvSpPr>
      <dsp:spPr>
        <a:xfrm>
          <a:off x="0" y="643503"/>
          <a:ext cx="3581400" cy="152759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1" kern="1200" dirty="0" smtClean="0">
              <a:latin typeface="Cambria" pitchFamily="18" charset="0"/>
              <a:ea typeface="+mj-ea"/>
              <a:cs typeface="+mj-cs"/>
            </a:rPr>
            <a:t>25 To 40 years – 30%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1" kern="1200" dirty="0" smtClean="0">
              <a:latin typeface="Cambria" pitchFamily="18" charset="0"/>
              <a:ea typeface="+mj-ea"/>
              <a:cs typeface="+mj-cs"/>
            </a:rPr>
            <a:t>41 to 55 years – 45%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1" kern="1200" smtClean="0">
              <a:latin typeface="Cambria" pitchFamily="18" charset="0"/>
              <a:ea typeface="+mj-ea"/>
              <a:cs typeface="+mj-cs"/>
            </a:rPr>
            <a:t>56 to 75 years – 25% </a:t>
          </a:r>
          <a:endParaRPr lang="en-US" sz="2100" kern="1200" dirty="0"/>
        </a:p>
      </dsp:txBody>
      <dsp:txXfrm>
        <a:off x="0" y="643503"/>
        <a:ext cx="3581400" cy="15275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32979C-B28B-4A70-B56E-46160477DF34}">
      <dsp:nvSpPr>
        <dsp:cNvPr id="0" name=""/>
        <dsp:cNvSpPr/>
      </dsp:nvSpPr>
      <dsp:spPr>
        <a:xfrm>
          <a:off x="0" y="44501"/>
          <a:ext cx="3505199" cy="63360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shade val="8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Cambria" pitchFamily="18" charset="0"/>
              <a:ea typeface="+mj-ea"/>
              <a:cs typeface="+mj-cs"/>
            </a:rPr>
            <a:t>Farming Experience</a:t>
          </a:r>
          <a:endParaRPr lang="en-US" sz="2200" kern="1200" dirty="0"/>
        </a:p>
      </dsp:txBody>
      <dsp:txXfrm>
        <a:off x="0" y="44501"/>
        <a:ext cx="3505199" cy="633600"/>
      </dsp:txXfrm>
    </dsp:sp>
    <dsp:sp modelId="{7B8C80BF-2B8F-4CCE-8727-B89D8F50064E}">
      <dsp:nvSpPr>
        <dsp:cNvPr id="0" name=""/>
        <dsp:cNvSpPr/>
      </dsp:nvSpPr>
      <dsp:spPr>
        <a:xfrm>
          <a:off x="0" y="659632"/>
          <a:ext cx="3505199" cy="160033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smtClean="0">
              <a:latin typeface="Cambria" pitchFamily="18" charset="0"/>
              <a:ea typeface="+mj-ea"/>
              <a:cs typeface="+mj-cs"/>
            </a:rPr>
            <a:t>Ancestral  - 75%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dirty="0" smtClean="0">
              <a:latin typeface="Cambria" pitchFamily="18" charset="0"/>
              <a:ea typeface="+mj-ea"/>
              <a:cs typeface="+mj-cs"/>
            </a:rPr>
            <a:t>Up to 10 years – 25%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>
        <a:off x="0" y="659632"/>
        <a:ext cx="3505199" cy="160033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92BDCD-FA3B-4EAA-B09F-8E1734EAD09F}">
      <dsp:nvSpPr>
        <dsp:cNvPr id="0" name=""/>
        <dsp:cNvSpPr/>
      </dsp:nvSpPr>
      <dsp:spPr>
        <a:xfrm>
          <a:off x="0" y="24315"/>
          <a:ext cx="3505199" cy="78251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shade val="8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Cambria" pitchFamily="18" charset="0"/>
            </a:rPr>
            <a:t>Practicing  Organic Farming </a:t>
          </a:r>
          <a:endParaRPr lang="en-US" sz="2000" kern="1200" dirty="0"/>
        </a:p>
      </dsp:txBody>
      <dsp:txXfrm>
        <a:off x="0" y="24315"/>
        <a:ext cx="3505199" cy="782519"/>
      </dsp:txXfrm>
    </dsp:sp>
    <dsp:sp modelId="{36D95EBF-75F9-4C91-8DCD-8DD5175776E6}">
      <dsp:nvSpPr>
        <dsp:cNvPr id="0" name=""/>
        <dsp:cNvSpPr/>
      </dsp:nvSpPr>
      <dsp:spPr>
        <a:xfrm>
          <a:off x="0" y="806835"/>
          <a:ext cx="3505199" cy="145484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smtClean="0">
              <a:latin typeface="Cambria" pitchFamily="18" charset="0"/>
            </a:rPr>
            <a:t>5 to 10 years – 70%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latin typeface="Cambria" pitchFamily="18" charset="0"/>
            </a:rPr>
            <a:t>Below 5 years – 30% 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0" y="806835"/>
        <a:ext cx="3505199" cy="145484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32979C-B28B-4A70-B56E-46160477DF34}">
      <dsp:nvSpPr>
        <dsp:cNvPr id="0" name=""/>
        <dsp:cNvSpPr/>
      </dsp:nvSpPr>
      <dsp:spPr>
        <a:xfrm>
          <a:off x="0" y="133440"/>
          <a:ext cx="3581400" cy="6912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latin typeface="Cambria" pitchFamily="18" charset="0"/>
              <a:ea typeface="+mj-ea"/>
              <a:cs typeface="+mj-cs"/>
            </a:rPr>
            <a:t>Holdings </a:t>
          </a:r>
          <a:endParaRPr lang="en-US" sz="2400" kern="1200" dirty="0"/>
        </a:p>
      </dsp:txBody>
      <dsp:txXfrm>
        <a:off x="0" y="133440"/>
        <a:ext cx="3581400" cy="691200"/>
      </dsp:txXfrm>
    </dsp:sp>
    <dsp:sp modelId="{7B8C80BF-2B8F-4CCE-8727-B89D8F50064E}">
      <dsp:nvSpPr>
        <dsp:cNvPr id="0" name=""/>
        <dsp:cNvSpPr/>
      </dsp:nvSpPr>
      <dsp:spPr>
        <a:xfrm>
          <a:off x="0" y="824640"/>
          <a:ext cx="3581400" cy="125171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Cambria" pitchFamily="18" charset="0"/>
              <a:ea typeface="+mj-ea"/>
              <a:cs typeface="+mj-cs"/>
            </a:rPr>
            <a:t>Small Farmers – 80%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smtClean="0">
              <a:latin typeface="Cambria" pitchFamily="18" charset="0"/>
              <a:ea typeface="+mj-ea"/>
              <a:cs typeface="+mj-cs"/>
            </a:rPr>
            <a:t>Big Farmers – 20% </a:t>
          </a:r>
          <a:endParaRPr lang="en-US" sz="2400" kern="1200" dirty="0"/>
        </a:p>
      </dsp:txBody>
      <dsp:txXfrm>
        <a:off x="0" y="824640"/>
        <a:ext cx="3581400" cy="125171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8F82E2-A642-44DD-A319-B79FC2C427F0}">
      <dsp:nvSpPr>
        <dsp:cNvPr id="0" name=""/>
        <dsp:cNvSpPr/>
      </dsp:nvSpPr>
      <dsp:spPr>
        <a:xfrm>
          <a:off x="0" y="76208"/>
          <a:ext cx="6096000" cy="18720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perspectiveContrastingRightFacing"/>
          <a:lightRig rig="threePt" dir="t"/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2280" tIns="264160" rIns="462280" bIns="264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dirty="0" smtClean="0">
              <a:solidFill>
                <a:srgbClr val="19FF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rPr>
            <a:t>Thanks</a:t>
          </a:r>
          <a:endParaRPr lang="en-US" sz="6500" kern="1200" dirty="0">
            <a:solidFill>
              <a:srgbClr val="19FF81"/>
            </a:solidFill>
          </a:endParaRPr>
        </a:p>
      </dsp:txBody>
      <dsp:txXfrm>
        <a:off x="0" y="76208"/>
        <a:ext cx="6096000" cy="1872000"/>
      </dsp:txXfrm>
    </dsp:sp>
    <dsp:sp modelId="{2E4EF668-70A4-450A-BF67-DFB074E8B032}">
      <dsp:nvSpPr>
        <dsp:cNvPr id="0" name=""/>
        <dsp:cNvSpPr/>
      </dsp:nvSpPr>
      <dsp:spPr>
        <a:xfrm flipV="1">
          <a:off x="0" y="1946115"/>
          <a:ext cx="6096000" cy="18120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perspectiveContrastingRightFacing"/>
          <a:lightRig rig="threePt" dir="t"/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6710" tIns="346710" rIns="462280" bIns="520065" numCol="1" spcCol="1270" anchor="t" anchorCtr="0">
          <a:noAutofit/>
        </a:bodyPr>
        <a:lstStyle/>
        <a:p>
          <a:pPr marL="285750" lvl="1" indent="-285750" algn="ctr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 flipV="1">
        <a:off x="0" y="1946115"/>
        <a:ext cx="6096000" cy="181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985EE-0FB7-4AAC-B5FD-160196955823}" type="datetimeFigureOut">
              <a:rPr lang="en-US" smtClean="0"/>
              <a:pPr/>
              <a:t>06-Aug-18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Influence of Organic Farming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1C324-5EF8-42B1-B721-2BAE02379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89294-3042-44ED-B081-B34A78DC1DE7}" type="datetimeFigureOut">
              <a:rPr lang="en-US" smtClean="0"/>
              <a:pPr/>
              <a:t>06-Aug-18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Influence of Organic Farming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D584E-50C6-4C08-8CE8-566B1CFC7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Influence of Organic Farming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Influence of Organic Farming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Influence of Organic Farming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Influence of Organic Farming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Influence of Organic Farming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04F431-2668-41FF-BEA9-CB550166956E}" type="datetime1">
              <a:rPr lang="en-US" smtClean="0"/>
              <a:pPr/>
              <a:t>06-Aug-18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Influence of Organic Farming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A0882-3CFE-47F2-9338-DE1254B86E67}" type="datetime1">
              <a:rPr lang="en-US" smtClean="0"/>
              <a:pPr/>
              <a:t>06-Aug-18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Influence of Organic Farming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F095F-B670-45AD-97F5-52544A81C0DE}" type="datetime1">
              <a:rPr lang="en-US" smtClean="0"/>
              <a:pPr/>
              <a:t>06-Aug-18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Influence of Organic Farming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35EF4-FBBD-4905-A117-2636E622FCE6}" type="datetime1">
              <a:rPr lang="en-US" smtClean="0"/>
              <a:pPr/>
              <a:t>06-Aug-18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Influence of Organic Farming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BB63B-D85E-4A87-B211-7C8018C91989}" type="datetime1">
              <a:rPr lang="en-US" smtClean="0"/>
              <a:pPr/>
              <a:t>06-Aug-18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Influence of Organic Farming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58E44-1BA4-435E-AD03-6B897E3A1EAF}" type="datetime1">
              <a:rPr lang="en-US" smtClean="0"/>
              <a:pPr/>
              <a:t>06-Aug-18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Influence of Organic Farming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57A39-0326-459E-837A-5D89F3C1D8AC}" type="datetime1">
              <a:rPr lang="en-US" smtClean="0"/>
              <a:pPr/>
              <a:t>06-Aug-18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Influence of Organic Farming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B0653-34D2-4A50-8898-AA56FC260E27}" type="datetime1">
              <a:rPr lang="en-US" smtClean="0"/>
              <a:pPr/>
              <a:t>06-Aug-18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Influence of Organic Farming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BF8F3-89E1-4DAD-B9A4-508124D21BE5}" type="datetime1">
              <a:rPr lang="en-US" smtClean="0"/>
              <a:pPr/>
              <a:t>06-Aug-18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Influence of Organic Farming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D920CFB-2DFC-4585-83D4-6F6EFD92C702}" type="datetime1">
              <a:rPr lang="en-US" smtClean="0"/>
              <a:pPr/>
              <a:t>06-Aug-18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Influence of Organic Farming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9ED9D2-2777-44FC-8FE2-4865FB593066}" type="datetime1">
              <a:rPr lang="en-US" smtClean="0"/>
              <a:pPr/>
              <a:t>06-Aug-18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Influence of Organic Farming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4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AF28C1-4A71-43E1-B9E8-15B20BE07BA3}" type="datetime1">
              <a:rPr lang="en-US" smtClean="0"/>
              <a:pPr/>
              <a:t>06-Aug-18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Influence of Organic Farming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QuickStyle" Target="../diagrams/quickStyle3.xml"/><Relationship Id="rId18" Type="http://schemas.openxmlformats.org/officeDocument/2006/relationships/diagramColors" Target="../diagrams/colors4.xml"/><Relationship Id="rId3" Type="http://schemas.openxmlformats.org/officeDocument/2006/relationships/diagramData" Target="../diagrams/data1.xml"/><Relationship Id="rId21" Type="http://schemas.microsoft.com/office/2007/relationships/diagramDrawing" Target="../diagrams/drawing3.xml"/><Relationship Id="rId7" Type="http://schemas.openxmlformats.org/officeDocument/2006/relationships/diagramData" Target="../diagrams/data2.xml"/><Relationship Id="rId12" Type="http://schemas.openxmlformats.org/officeDocument/2006/relationships/diagramLayout" Target="../diagrams/layout3.xml"/><Relationship Id="rId17" Type="http://schemas.openxmlformats.org/officeDocument/2006/relationships/diagramQuickStyle" Target="../diagrams/quickStyle4.xml"/><Relationship Id="rId2" Type="http://schemas.openxmlformats.org/officeDocument/2006/relationships/image" Target="../media/image4.jpeg"/><Relationship Id="rId16" Type="http://schemas.openxmlformats.org/officeDocument/2006/relationships/diagramLayout" Target="../diagrams/layout4.xml"/><Relationship Id="rId20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Data" Target="../diagrams/data3.xml"/><Relationship Id="rId5" Type="http://schemas.openxmlformats.org/officeDocument/2006/relationships/diagramQuickStyle" Target="../diagrams/quickStyle1.xml"/><Relationship Id="rId15" Type="http://schemas.openxmlformats.org/officeDocument/2006/relationships/diagramData" Target="../diagrams/data4.xml"/><Relationship Id="rId10" Type="http://schemas.openxmlformats.org/officeDocument/2006/relationships/diagramColors" Target="../diagrams/colors2.xml"/><Relationship Id="rId19" Type="http://schemas.microsoft.com/office/2007/relationships/diagramDrawing" Target="../diagrams/drawing1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Relationship Id="rId14" Type="http://schemas.openxmlformats.org/officeDocument/2006/relationships/diagramColors" Target="../diagrams/colors3.xml"/><Relationship Id="rId22" Type="http://schemas.microsoft.com/office/2007/relationships/diagramDrawing" Target="../diagrams/drawin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371600"/>
            <a:ext cx="7772400" cy="3657599"/>
          </a:xfrm>
        </p:spPr>
        <p:txBody>
          <a:bodyPr>
            <a:noAutofit/>
          </a:bodyPr>
          <a:lstStyle/>
          <a:p>
            <a:r>
              <a:rPr lang="en-US" sz="6000" u="dbl" dirty="0" smtClean="0">
                <a:solidFill>
                  <a:srgbClr val="C00000"/>
                </a:solidFill>
                <a:latin typeface="Bodoni MT Black" pitchFamily="18" charset="0"/>
              </a:rPr>
              <a:t>Study on Influence of Organic Farming in Adoption of Climate Change</a:t>
            </a:r>
            <a:r>
              <a:rPr lang="en-US" sz="9600" u="dbl" dirty="0" smtClean="0">
                <a:solidFill>
                  <a:srgbClr val="C00000"/>
                </a:solidFill>
              </a:rPr>
              <a:t>   </a:t>
            </a:r>
            <a:endParaRPr lang="en-US" sz="9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5669340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spc="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M.L.Yadav</a:t>
            </a:r>
            <a:r>
              <a:rPr lang="en-US" sz="3200" b="1" spc="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 </a:t>
            </a:r>
          </a:p>
          <a:p>
            <a:pPr algn="r"/>
            <a:r>
              <a:rPr lang="en-US" sz="4400" b="1" spc="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Madhyanchal</a:t>
            </a:r>
            <a:r>
              <a:rPr lang="en-US" sz="4400" b="1" spc="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 Forum </a:t>
            </a:r>
            <a:endParaRPr lang="en-US" sz="4400" b="1" spc="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5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1000"/>
            <a:lum/>
          </a:blip>
          <a:srcRect/>
          <a:stretch>
            <a:fillRect l="-11000" t="-9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152400" y="152400"/>
            <a:ext cx="8839200" cy="76200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rtlCol="0" anchor="ctr">
            <a:normAutofit fontScale="7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u="sng" noProof="0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stellar" pitchFamily="18" charset="0"/>
                <a:ea typeface="+mj-ea"/>
                <a:cs typeface="+mj-cs"/>
              </a:rPr>
              <a:t>Change in the farming practices </a:t>
            </a:r>
            <a:endParaRPr kumimoji="0" lang="en-US" sz="41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04800" y="1219200"/>
            <a:ext cx="8610600" cy="42672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 Maximum use of Machinery.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Use of hybrid &amp; </a:t>
            </a:r>
            <a:r>
              <a:rPr lang="en-US" sz="2000" b="1" dirty="0" err="1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B.T.</a:t>
            </a:r>
            <a:r>
              <a:rPr lang="en-US" sz="20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/ GM seeds.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Hastiness in sowing.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Maximum use of chemicals fertilizers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Cambria" pitchFamily="18" charset="0"/>
              </a:rPr>
              <a:t>Maximum use of chemical based </a:t>
            </a:r>
            <a:r>
              <a:rPr lang="en-US" sz="20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insecticide, pesticides &amp; herbicides.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Low interest in animal keeping.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Minimum or no use of organic manure.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Deforestation &amp; cultivation on maximum land available.  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400800"/>
            <a:ext cx="3248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Influence of Organic Farming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3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152400" y="152400"/>
            <a:ext cx="8839200" cy="114300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u="sng" dirty="0" smtClean="0">
                <a:solidFill>
                  <a:srgbClr val="00539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stellar" pitchFamily="18" charset="0"/>
                <a:ea typeface="+mj-ea"/>
                <a:cs typeface="+mj-cs"/>
              </a:rPr>
              <a:t>Effect on agriculture</a:t>
            </a:r>
            <a:r>
              <a:rPr kumimoji="0" lang="en-US" sz="41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stellar" pitchFamily="18" charset="0"/>
                <a:ea typeface="+mj-ea"/>
                <a:cs typeface="+mj-cs"/>
              </a:rPr>
              <a:t> </a:t>
            </a:r>
            <a:endParaRPr kumimoji="0" lang="en-US" sz="4100" b="1" i="0" u="sng" strike="noStrike" kern="1200" cap="none" spc="0" normalizeH="0" baseline="0" noProof="0" dirty="0">
              <a:ln>
                <a:noFill/>
              </a:ln>
              <a:solidFill>
                <a:srgbClr val="00539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04800" y="1219200"/>
            <a:ext cx="8610600" cy="457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 Soil fertility 					– Reduced.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Water table 					- Drawdown.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Intensity of insect, pest &amp; diseases in the crop 	– Increased.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Production of crop 					– Reduced.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Cost of crop production 				– increased.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Biodiversity 					– Unbalanced. </a:t>
            </a:r>
            <a:endParaRPr lang="en-US" sz="2000" b="1" dirty="0" smtClean="0">
              <a:solidFill>
                <a:srgbClr val="0053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465138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Living soil				 		- Dead.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Sustainability of agriculture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uLnTx/>
                <a:uFillTx/>
                <a:latin typeface="Cambria" pitchFamily="18" charset="0"/>
                <a:ea typeface="+mj-ea"/>
                <a:cs typeface="+mj-cs"/>
              </a:rPr>
              <a:t>			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–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 </a:t>
            </a: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D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oubtful</a:t>
            </a: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09531"/>
            <a:ext cx="3581400" cy="448469"/>
          </a:xfrm>
        </p:spPr>
        <p:txBody>
          <a:bodyPr/>
          <a:lstStyle/>
          <a:p>
            <a:pPr algn="l"/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Influence of Organic Farming</a:t>
            </a: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6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152400" y="152400"/>
            <a:ext cx="8839200" cy="114300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rtlCol="0" anchor="ctr">
            <a:normAutofit fontScale="8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u="sng" noProof="0" dirty="0" smtClean="0">
                <a:solidFill>
                  <a:srgbClr val="00539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stellar" pitchFamily="18" charset="0"/>
                <a:ea typeface="+mj-ea"/>
                <a:cs typeface="+mj-cs"/>
              </a:rPr>
              <a:t>Organic farming practices for adoption of climate change</a:t>
            </a:r>
            <a:r>
              <a:rPr kumimoji="0" lang="en-US" sz="41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stellar" pitchFamily="18" charset="0"/>
                <a:ea typeface="+mj-ea"/>
                <a:cs typeface="+mj-cs"/>
              </a:rPr>
              <a:t> </a:t>
            </a:r>
            <a:endParaRPr kumimoji="0" lang="en-US" sz="4100" b="1" i="0" u="sng" strike="noStrike" kern="1200" cap="none" spc="0" normalizeH="0" baseline="0" noProof="0" dirty="0">
              <a:ln>
                <a:noFill/>
              </a:ln>
              <a:solidFill>
                <a:srgbClr val="00539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04800" y="1295400"/>
            <a:ext cx="8610600" cy="457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 Highest priority to improve soil condition by using indigenous methods in soil preparation.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Maximum use of organic manure to improve humus in the soil.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Use of improved methods of composting.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Preparation of crop calendar &amp; adoption of  crop rotation practices. 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Use of organic </a:t>
            </a: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insecticide, organic &amp; herbal preparation for crop protection.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Use of crop residues in preparation of organic manure.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Compulsory inclusion of animal husbandry. 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400800"/>
            <a:ext cx="3248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Influence of Organic Farming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152400" y="381000"/>
            <a:ext cx="8839200" cy="91440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rtlCol="0" anchor="ctr">
            <a:normAutofit fontScale="6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u="sng" dirty="0" smtClean="0">
                <a:solidFill>
                  <a:srgbClr val="00539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stellar" pitchFamily="18" charset="0"/>
                <a:ea typeface="+mj-ea"/>
                <a:cs typeface="+mj-cs"/>
              </a:rPr>
              <a:t>I</a:t>
            </a:r>
            <a:r>
              <a:rPr lang="en-US" sz="4100" b="1" u="sng" noProof="0" dirty="0" err="1" smtClean="0">
                <a:solidFill>
                  <a:srgbClr val="00539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stellar" pitchFamily="18" charset="0"/>
                <a:ea typeface="+mj-ea"/>
                <a:cs typeface="+mj-cs"/>
              </a:rPr>
              <a:t>mpact</a:t>
            </a:r>
            <a:r>
              <a:rPr lang="en-US" sz="4100" b="1" u="sng" noProof="0" dirty="0" smtClean="0">
                <a:solidFill>
                  <a:srgbClr val="00539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stellar" pitchFamily="18" charset="0"/>
                <a:ea typeface="+mj-ea"/>
                <a:cs typeface="+mj-cs"/>
              </a:rPr>
              <a:t> of Organic farming practices</a:t>
            </a:r>
            <a:endParaRPr kumimoji="0" lang="en-US" sz="4100" b="1" i="0" u="sng" strike="noStrike" kern="1200" cap="none" spc="0" normalizeH="0" baseline="0" noProof="0" dirty="0">
              <a:ln>
                <a:noFill/>
              </a:ln>
              <a:solidFill>
                <a:srgbClr val="00539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04800" y="1295400"/>
            <a:ext cx="8610600" cy="457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Dead soil 		 				- Revived.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Soil condition &amp; Soil humus 			- Improved.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Germination of seed &amp; growth of crop 		- Improved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Survival of crop under adverse condition 		- Improved.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Crop production 					- Assured.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Cost of production 					- Reduced.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Net profit  from cultivation 				- Increased.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Sustainability of agriculture  			- Assured.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400800"/>
            <a:ext cx="3248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Influence of Organic Farming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4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152400" y="0"/>
            <a:ext cx="8839200" cy="129540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rtlCol="0" anchor="ctr">
            <a:normAutofit fontScale="6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u="sng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  <a:ea typeface="+mj-ea"/>
                <a:cs typeface="+mj-cs"/>
              </a:rPr>
              <a:t>Organic farming helps farmer in adoption of climate change  </a:t>
            </a:r>
            <a:endParaRPr kumimoji="0" lang="en-US" sz="4100" b="1" i="0" u="sng" strike="noStrike" kern="1200" cap="none" spc="0" normalizeH="0" baseline="0" noProof="0" dirty="0">
              <a:ln>
                <a:noFill/>
              </a:ln>
              <a:solidFill>
                <a:srgbClr val="0053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400800"/>
            <a:ext cx="3248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Influence of Organic Farming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1143000"/>
            <a:ext cx="8229600" cy="5036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defRPr/>
            </a:pPr>
            <a:r>
              <a:rPr lang="en-US" sz="2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As it increases :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1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Micro organism &amp; Micro nutrients in the soil.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1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Earth worms in the soil.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1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Humus in the soil.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1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soil structure &amp; texture.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1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Beneficial insects.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1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Water holding capacity of soil.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1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Vegetation on the land.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1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Vegetative cover in the area.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9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7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152400" y="76200"/>
            <a:ext cx="8839200" cy="91440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rtlCol="0" anchor="ctr">
            <a:normAutofit fontScale="6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u="sng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stellar" pitchFamily="18" charset="0"/>
                <a:ea typeface="+mj-ea"/>
                <a:cs typeface="+mj-cs"/>
              </a:rPr>
              <a:t>Recommendation of regional workshops</a:t>
            </a:r>
            <a:endParaRPr kumimoji="0" lang="en-US" sz="41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04800" y="838200"/>
            <a:ext cx="8610600" cy="495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65138" lvl="0" indent="-465138" algn="just">
              <a:lnSpc>
                <a:spcPct val="14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Farmers must adopt traditional practices of preparation of soil &amp; seed bed. </a:t>
            </a:r>
          </a:p>
          <a:p>
            <a:pPr marL="465138" lvl="0" indent="-465138" algn="just">
              <a:lnSpc>
                <a:spcPct val="14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Priority to Soil &amp; water conservation.</a:t>
            </a:r>
          </a:p>
          <a:p>
            <a:pPr marL="465138" lvl="0" indent="-465138" algn="just">
              <a:lnSpc>
                <a:spcPct val="14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Use  of organic manure only.</a:t>
            </a:r>
          </a:p>
          <a:p>
            <a:pPr marL="465138" lvl="0" indent="-465138" algn="just">
              <a:lnSpc>
                <a:spcPct val="14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Use of early verities of crops.</a:t>
            </a:r>
          </a:p>
          <a:p>
            <a:pPr marL="465138" lvl="0" indent="-465138" algn="just">
              <a:lnSpc>
                <a:spcPct val="14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Use of organic seeds.</a:t>
            </a:r>
          </a:p>
          <a:p>
            <a:pPr marL="465138" lvl="0" indent="-465138" algn="just">
              <a:lnSpc>
                <a:spcPct val="14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Use of organic preparations only with proper time frame.</a:t>
            </a:r>
          </a:p>
          <a:p>
            <a:pPr marL="465138" lvl="0" indent="-465138" algn="just">
              <a:lnSpc>
                <a:spcPct val="14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 Never use chemicals in crop production.</a:t>
            </a:r>
          </a:p>
          <a:p>
            <a:pPr marL="465138" lvl="0" indent="-465138" algn="just">
              <a:lnSpc>
                <a:spcPct val="14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Promote cash crop 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400800"/>
            <a:ext cx="3248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Influence of Organic Farming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2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152400" y="76200"/>
            <a:ext cx="8839200" cy="91440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rtlCol="0" anchor="ctr">
            <a:normAutofit fontScale="6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u="sng" dirty="0" smtClean="0">
                <a:solidFill>
                  <a:srgbClr val="00539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stellar" pitchFamily="18" charset="0"/>
                <a:ea typeface="+mj-ea"/>
                <a:cs typeface="+mj-cs"/>
              </a:rPr>
              <a:t>Recommendation of regional workshops</a:t>
            </a:r>
            <a:endParaRPr kumimoji="0" lang="en-US" sz="4100" b="1" i="0" u="sng" strike="noStrike" kern="1200" cap="none" spc="0" normalizeH="0" baseline="0" noProof="0" dirty="0">
              <a:ln>
                <a:noFill/>
              </a:ln>
              <a:solidFill>
                <a:srgbClr val="00539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04800" y="1066800"/>
            <a:ext cx="8610600" cy="3276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65138" lvl="0" indent="-465138" algn="just">
              <a:lnSpc>
                <a:spcPct val="14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5392"/>
                </a:solidFill>
                <a:latin typeface="Cambria" pitchFamily="18" charset="0"/>
                <a:ea typeface="+mj-ea"/>
                <a:cs typeface="+mj-cs"/>
              </a:rPr>
              <a:t>Animal husbandry must be included compulsorily (at least 1 cow per </a:t>
            </a:r>
            <a:r>
              <a:rPr lang="en-US" sz="2400" b="1" dirty="0" err="1" smtClean="0">
                <a:solidFill>
                  <a:srgbClr val="005392"/>
                </a:solidFill>
                <a:latin typeface="Cambria" pitchFamily="18" charset="0"/>
                <a:ea typeface="+mj-ea"/>
                <a:cs typeface="+mj-cs"/>
              </a:rPr>
              <a:t>Bigha</a:t>
            </a:r>
            <a:r>
              <a:rPr lang="en-US" sz="2400" b="1" dirty="0" smtClean="0">
                <a:solidFill>
                  <a:srgbClr val="005392"/>
                </a:solidFill>
                <a:latin typeface="Cambria" pitchFamily="18" charset="0"/>
                <a:ea typeface="+mj-ea"/>
                <a:cs typeface="+mj-cs"/>
              </a:rPr>
              <a:t>).</a:t>
            </a:r>
          </a:p>
          <a:p>
            <a:pPr marL="465138" lvl="0" indent="-465138" algn="just">
              <a:lnSpc>
                <a:spcPct val="14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5392"/>
                </a:solidFill>
                <a:latin typeface="Cambria" pitchFamily="18" charset="0"/>
                <a:ea typeface="+mj-ea"/>
                <a:cs typeface="+mj-cs"/>
              </a:rPr>
              <a:t>Govt. have to support organic farming on priority basis.   </a:t>
            </a:r>
          </a:p>
          <a:p>
            <a:pPr marL="465138" lvl="0" indent="-465138" algn="just">
              <a:lnSpc>
                <a:spcPct val="14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5392"/>
                </a:solidFill>
                <a:latin typeface="Cambria" pitchFamily="18" charset="0"/>
              </a:rPr>
              <a:t>Govt. have to </a:t>
            </a:r>
            <a:r>
              <a:rPr lang="en-US" sz="2400" b="1" dirty="0" smtClean="0">
                <a:solidFill>
                  <a:srgbClr val="005392"/>
                </a:solidFill>
                <a:latin typeface="Cambria" pitchFamily="18" charset="0"/>
                <a:ea typeface="+mj-ea"/>
                <a:cs typeface="+mj-cs"/>
              </a:rPr>
              <a:t>promote &amp; support organic market &amp; price of organic produce.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defRPr/>
            </a:pPr>
            <a:endParaRPr lang="en-US" sz="2000" b="1" dirty="0" smtClean="0">
              <a:solidFill>
                <a:srgbClr val="0070C0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488668"/>
            <a:ext cx="3248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Influence of Organic Farming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2819400" y="4191000"/>
          <a:ext cx="6096000" cy="218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2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Graphic spid="12" grpId="2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120650" indent="-11113" algn="just">
              <a:lnSpc>
                <a:spcPct val="170000"/>
              </a:lnSpc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Cambria" pitchFamily="18" charset="0"/>
              </a:rPr>
              <a:t>To popularize the result &amp; success of organic farming in Adoption of climate change, this Study is conducted By </a:t>
            </a:r>
            <a:r>
              <a:rPr lang="en-US" sz="2400" b="1" dirty="0" err="1" smtClean="0">
                <a:solidFill>
                  <a:srgbClr val="002060"/>
                </a:solidFill>
                <a:latin typeface="Cambria" pitchFamily="18" charset="0"/>
              </a:rPr>
              <a:t>Madhyanchal</a:t>
            </a:r>
            <a:r>
              <a:rPr lang="en-US" sz="2400" b="1" dirty="0" smtClean="0">
                <a:solidFill>
                  <a:srgbClr val="002060"/>
                </a:solidFill>
                <a:latin typeface="Cambria" pitchFamily="18" charset="0"/>
              </a:rPr>
              <a:t> forum through its partners, active in 14 block of 9 districts.</a:t>
            </a:r>
          </a:p>
          <a:p>
            <a:pPr marL="120650" indent="-11113" algn="just">
              <a:lnSpc>
                <a:spcPct val="170000"/>
              </a:lnSpc>
              <a:buNone/>
            </a:pPr>
            <a:r>
              <a:rPr lang="en-US" sz="2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objectives:-</a:t>
            </a:r>
          </a:p>
          <a:p>
            <a:pPr lvl="0" algn="just">
              <a:lnSpc>
                <a:spcPct val="17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Cambria" pitchFamily="18" charset="0"/>
              </a:rPr>
              <a:t>To study the effect of climate change on agriculture and its impact on society. </a:t>
            </a:r>
          </a:p>
          <a:p>
            <a:pPr lvl="0" algn="just">
              <a:lnSpc>
                <a:spcPct val="17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Cambria" pitchFamily="18" charset="0"/>
              </a:rPr>
              <a:t>To discuss negative effect of climate change on farming and ways of its adoption.</a:t>
            </a:r>
          </a:p>
          <a:p>
            <a:pPr lvl="0" algn="just">
              <a:lnSpc>
                <a:spcPct val="17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Cambria" pitchFamily="18" charset="0"/>
              </a:rPr>
              <a:t>To study Impact of organic farming in mitigation of climate change.</a:t>
            </a:r>
          </a:p>
          <a:p>
            <a:pPr lvl="0" algn="just">
              <a:lnSpc>
                <a:spcPct val="17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Cambria" pitchFamily="18" charset="0"/>
              </a:rPr>
              <a:t>Regional level consultation to develop a common understanding &amp; approach</a:t>
            </a:r>
          </a:p>
          <a:p>
            <a:pPr lvl="0" algn="just">
              <a:lnSpc>
                <a:spcPct val="17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Cambria" pitchFamily="18" charset="0"/>
              </a:rPr>
              <a:t>Documentation to Submit in State level &amp; National level consultation to decide a common pathway.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>
              <a:defRPr/>
            </a:pPr>
            <a:r>
              <a:rPr lang="en-US" sz="2400" u="db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Study on Influence of Organic Farming in Adoption of Climate Change</a:t>
            </a:r>
            <a:r>
              <a:rPr lang="en-US" sz="3600" u="db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 </a:t>
            </a:r>
            <a:endParaRPr lang="en-US" sz="24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3248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Influence of Organic Farming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152400" y="76200"/>
            <a:ext cx="8839200" cy="91440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u="db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Participating organizations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04800" y="1295400"/>
            <a:ext cx="8610600" cy="457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defRPr/>
            </a:pPr>
            <a:endParaRPr lang="en-US" sz="2000" b="1" dirty="0" smtClean="0">
              <a:solidFill>
                <a:srgbClr val="0070C0"/>
              </a:solidFill>
              <a:latin typeface="Cambria" pitchFamily="18" charset="0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1" y="1111828"/>
          <a:ext cx="8381998" cy="5169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278"/>
                <a:gridCol w="2909521"/>
                <a:gridCol w="1905000"/>
                <a:gridCol w="838200"/>
                <a:gridCol w="867507"/>
                <a:gridCol w="1418492"/>
              </a:tblGrid>
              <a:tr h="4799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Participating Organization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Area</a:t>
                      </a:r>
                      <a:r>
                        <a:rPr lang="en-US" sz="1200" baseline="0" dirty="0" smtClean="0"/>
                        <a:t> cover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Villages covered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 of Farmers Studied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 of farmers attended</a:t>
                      </a:r>
                      <a:r>
                        <a:rPr lang="en-US" sz="1200" baseline="0" dirty="0" smtClean="0"/>
                        <a:t> workshop</a:t>
                      </a:r>
                      <a:endParaRPr lang="en-US" sz="1200" dirty="0"/>
                    </a:p>
                  </a:txBody>
                  <a:tcPr/>
                </a:tc>
              </a:tr>
              <a:tr h="4908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Adiwasi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Sewasram</a:t>
                      </a:r>
                      <a:r>
                        <a:rPr lang="en-US" sz="1200" baseline="0" dirty="0" smtClean="0"/>
                        <a:t> Trust 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Badwah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</a:t>
                      </a:r>
                      <a:endParaRPr lang="en-US" sz="1200" dirty="0"/>
                    </a:p>
                  </a:txBody>
                  <a:tcPr anchor="ctr"/>
                </a:tc>
              </a:tr>
              <a:tr h="4908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Adiwasi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Chatna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Shiksha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Sewa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Samiti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Jhabua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200" baseline="0" dirty="0" err="1" smtClean="0"/>
                        <a:t>Ranapur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55</a:t>
                      </a:r>
                      <a:endParaRPr lang="en-US" sz="1200" dirty="0"/>
                    </a:p>
                  </a:txBody>
                  <a:tcPr anchor="ctr"/>
                </a:tc>
              </a:tr>
              <a:tr h="3981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Bhartiya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Vidhya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Pracharini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Sabha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Mhow</a:t>
                      </a:r>
                      <a:r>
                        <a:rPr lang="en-US" sz="1200" baseline="0" dirty="0" smtClean="0"/>
                        <a:t>  </a:t>
                      </a:r>
                    </a:p>
                    <a:p>
                      <a:pPr algn="ctr"/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Ghat</a:t>
                      </a:r>
                      <a:r>
                        <a:rPr lang="en-US" sz="1200" baseline="0" dirty="0" smtClean="0"/>
                        <a:t> Section)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73</a:t>
                      </a:r>
                      <a:endParaRPr lang="en-US" sz="1200" dirty="0"/>
                    </a:p>
                  </a:txBody>
                  <a:tcPr anchor="ctr"/>
                </a:tc>
              </a:tr>
              <a:tr h="4908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Madhyanchal</a:t>
                      </a:r>
                      <a:r>
                        <a:rPr lang="en-US" sz="1200" dirty="0" smtClean="0"/>
                        <a:t> Forum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Indore,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Khargoun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Badwani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Dewas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54</a:t>
                      </a:r>
                      <a:endParaRPr lang="en-US" sz="1200" dirty="0"/>
                    </a:p>
                  </a:txBody>
                  <a:tcPr anchor="ctr"/>
                </a:tc>
              </a:tr>
              <a:tr h="3981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Mahila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Sanchetna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Tarapur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err="1" smtClean="0"/>
                        <a:t>umarban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65</a:t>
                      </a:r>
                      <a:endParaRPr lang="en-US" sz="1200" dirty="0"/>
                    </a:p>
                  </a:txBody>
                  <a:tcPr anchor="ctr"/>
                </a:tc>
              </a:tr>
              <a:tr h="3981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life Centre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Ratlam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55</a:t>
                      </a:r>
                      <a:endParaRPr lang="en-US" sz="1200" dirty="0"/>
                    </a:p>
                  </a:txBody>
                  <a:tcPr anchor="ctr"/>
                </a:tc>
              </a:tr>
              <a:tr h="3981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Rural Developmen</a:t>
                      </a:r>
                      <a:r>
                        <a:rPr lang="en-US" sz="1200" baseline="0" dirty="0" smtClean="0"/>
                        <a:t>t </a:t>
                      </a:r>
                      <a:r>
                        <a:rPr lang="en-US" sz="1200" baseline="0" dirty="0" err="1" smtClean="0"/>
                        <a:t>Institude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Garoth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</a:t>
                      </a:r>
                      <a:endParaRPr lang="en-US" sz="1200" dirty="0"/>
                    </a:p>
                  </a:txBody>
                  <a:tcPr anchor="ctr"/>
                </a:tc>
              </a:tr>
              <a:tr h="3981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Prasoon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Pathari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algn="ctr"/>
                      <a:r>
                        <a:rPr lang="en-US" sz="1200" dirty="0" err="1" smtClean="0"/>
                        <a:t>Basoda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34</a:t>
                      </a:r>
                      <a:endParaRPr lang="en-US" sz="1200" dirty="0"/>
                    </a:p>
                  </a:txBody>
                  <a:tcPr anchor="ctr"/>
                </a:tc>
              </a:tr>
              <a:tr h="4908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Vikas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Anusandhan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Avam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Shekshanik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pragati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Sansthan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Indore (</a:t>
                      </a:r>
                      <a:r>
                        <a:rPr lang="en-US" sz="1200" dirty="0" err="1" smtClean="0"/>
                        <a:t>Malwa</a:t>
                      </a:r>
                      <a:r>
                        <a:rPr lang="en-US" sz="1200" dirty="0" smtClean="0"/>
                        <a:t> region)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68</a:t>
                      </a:r>
                      <a:endParaRPr lang="en-US" sz="1200" dirty="0"/>
                    </a:p>
                  </a:txBody>
                  <a:tcPr anchor="ctr"/>
                </a:tc>
              </a:tr>
              <a:tr h="398103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Total </a:t>
                      </a:r>
                      <a:endParaRPr 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225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504</a:t>
                      </a:r>
                      <a:endParaRPr lang="en-US" sz="1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0" y="6400800"/>
            <a:ext cx="3248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Influence of Organic Farming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2000"/>
            <a:lum/>
          </a:blip>
          <a:srcRect/>
          <a:stretch>
            <a:fillRect t="-11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152400" y="0"/>
            <a:ext cx="8839200" cy="91440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stellar" pitchFamily="18" charset="0"/>
                <a:ea typeface="+mj-ea"/>
                <a:cs typeface="+mj-cs"/>
              </a:rPr>
              <a:t>Respondents (farmers)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04800" y="1524000"/>
            <a:ext cx="2743200" cy="2133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65138" lvl="0" indent="-465138" algn="ctr">
              <a:lnSpc>
                <a:spcPct val="170000"/>
              </a:lnSpc>
              <a:spcBef>
                <a:spcPct val="0"/>
              </a:spcBef>
              <a:defRPr/>
            </a:pPr>
            <a:endParaRPr lang="en-US" sz="2000" b="1" dirty="0" smtClean="0">
              <a:solidFill>
                <a:srgbClr val="0070C0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5562600" y="1524000"/>
            <a:ext cx="2743200" cy="2133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65138" lvl="0" indent="-465138" algn="ctr">
              <a:lnSpc>
                <a:spcPct val="170000"/>
              </a:lnSpc>
              <a:spcBef>
                <a:spcPct val="0"/>
              </a:spcBef>
              <a:defRPr/>
            </a:pPr>
            <a:endParaRPr lang="en-US" sz="2000" b="1" dirty="0" smtClean="0">
              <a:solidFill>
                <a:srgbClr val="0070C0"/>
              </a:solidFill>
              <a:latin typeface="Cambria" pitchFamily="18" charset="0"/>
              <a:ea typeface="+mj-ea"/>
              <a:cs typeface="+mj-cs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381000" y="1143000"/>
          <a:ext cx="35814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381000" y="3581400"/>
          <a:ext cx="35052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8" name="Diagram 17"/>
          <p:cNvGraphicFramePr/>
          <p:nvPr/>
        </p:nvGraphicFramePr>
        <p:xfrm>
          <a:off x="5257800" y="3581400"/>
          <a:ext cx="35052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9" name="Diagram 18"/>
          <p:cNvGraphicFramePr/>
          <p:nvPr/>
        </p:nvGraphicFramePr>
        <p:xfrm>
          <a:off x="5257800" y="1143000"/>
          <a:ext cx="35814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Influence </a:t>
            </a:r>
            <a:r>
              <a:rPr lang="en-US" dirty="0" err="1" smtClean="0"/>
              <a:t>ofOrganic</a:t>
            </a:r>
            <a:r>
              <a:rPr lang="en-US" dirty="0" smtClean="0"/>
              <a:t> Farming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6488668"/>
            <a:ext cx="3248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Influence of Organic Farming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10" grpId="0">
        <p:bldAsOne/>
      </p:bldGraphic>
      <p:bldGraphic spid="11" grpId="0">
        <p:bldAsOne/>
      </p:bldGraphic>
      <p:bldGraphic spid="18" grpId="0">
        <p:bldAsOne/>
      </p:bldGraphic>
      <p:bldGraphic spid="1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MANOHARLAL YADAV\Pictures\c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481138"/>
            <a:ext cx="1447800" cy="14859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839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stellar" pitchFamily="18" charset="0"/>
              </a:rPr>
              <a:t>CLIMATE BEFORE THE YEAR 1980</a:t>
            </a:r>
            <a:endParaRPr lang="en-US" dirty="0">
              <a:latin typeface="Castellar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990600" y="2243138"/>
          <a:ext cx="8153400" cy="3776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 descr="C:\Users\MANOHARLAL YADAV\Desktop\rain-clouds-drawing-5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1633538"/>
            <a:ext cx="1820966" cy="1524000"/>
          </a:xfrm>
          <a:prstGeom prst="rect">
            <a:avLst/>
          </a:prstGeom>
          <a:noFill/>
        </p:spPr>
      </p:pic>
      <p:pic>
        <p:nvPicPr>
          <p:cNvPr id="1029" name="Picture 5" descr="C:\Users\MANOHARLAL YADAV\Desktop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1709738"/>
            <a:ext cx="1524000" cy="1143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133600" y="59436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3200" b="1" i="0" u="none" strike="noStrike" kern="1200" baseline="0">
                <a:solidFill>
                  <a:prstClr val="black"/>
                </a:solidFill>
                <a:latin typeface="Kruti Dev 030 " pitchFamily="2" charset="0"/>
                <a:ea typeface="+mn-ea"/>
                <a:cs typeface="+mn-cs"/>
              </a:defRPr>
            </a:pPr>
            <a:r>
              <a:rPr lang="en-US" dirty="0" smtClean="0">
                <a:solidFill>
                  <a:srgbClr val="005392"/>
                </a:solidFill>
                <a:latin typeface="Castellar" pitchFamily="18" charset="0"/>
              </a:rPr>
              <a:t>Season  of full 4 months </a:t>
            </a:r>
            <a:endParaRPr lang="en-US" dirty="0">
              <a:solidFill>
                <a:srgbClr val="005392"/>
              </a:solidFill>
              <a:latin typeface="Castellar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400800"/>
            <a:ext cx="3248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Influence of Organic Farming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3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3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3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3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3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8" grpId="0">
        <p:bldAsOne/>
      </p:bldGraphic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NOHARLAL YADAV\Desktop\M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609" y="860117"/>
            <a:ext cx="8293791" cy="5083483"/>
          </a:xfrm>
          <a:prstGeom prst="rect">
            <a:avLst/>
          </a:prstGeom>
          <a:noFill/>
        </p:spPr>
      </p:pic>
      <p:sp>
        <p:nvSpPr>
          <p:cNvPr id="4" name="Title 2"/>
          <p:cNvSpPr txBox="1">
            <a:spLocks/>
          </p:cNvSpPr>
          <p:nvPr/>
        </p:nvSpPr>
        <p:spPr>
          <a:xfrm>
            <a:off x="228600" y="0"/>
            <a:ext cx="8839200" cy="1143000"/>
          </a:xfrm>
          <a:prstGeom prst="rect">
            <a:avLst/>
          </a:prstGeo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stellar" pitchFamily="18" charset="0"/>
                <a:ea typeface="+mj-ea"/>
                <a:cs typeface="+mj-cs"/>
              </a:rPr>
              <a:t>CLIMATE BEFORE THE YEAR 1980</a:t>
            </a:r>
            <a:endParaRPr kumimoji="0" lang="en-US" sz="41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81000" y="1905000"/>
            <a:ext cx="8839200" cy="3429000"/>
          </a:xfrm>
          <a:prstGeom prst="rect">
            <a:avLst/>
          </a:prstGeom>
          <a:noFill/>
        </p:spPr>
        <p:txBody>
          <a:bodyPr vert="horz" rtlCol="0" anchor="ctr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  <a:ea typeface="+mj-ea"/>
                <a:cs typeface="+mj-cs"/>
              </a:rPr>
              <a:t>RainS</a:t>
            </a:r>
            <a:r>
              <a:rPr lang="en-US" sz="4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  <a:ea typeface="+mj-ea"/>
                <a:cs typeface="+mj-cs"/>
              </a:rPr>
              <a:t> – 75 to 90 days </a:t>
            </a:r>
          </a:p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  <a:ea typeface="+mj-ea"/>
                <a:cs typeface="+mj-cs"/>
              </a:rPr>
              <a:t>Winter – 120 days</a:t>
            </a:r>
          </a:p>
          <a:p>
            <a:pPr marL="0" marR="0" lvl="0" indent="0" algn="ctr" defTabSz="914400" rtl="0" eaLnBrk="1" fontAlgn="auto" latinLnBrk="0" hangingPunct="1">
              <a:lnSpc>
                <a:spcPct val="14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  <a:ea typeface="+mj-ea"/>
                <a:cs typeface="+mj-cs"/>
              </a:rPr>
              <a:t>Summer-120 days</a:t>
            </a:r>
          </a:p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  <a:ea typeface="+mj-ea"/>
                <a:cs typeface="+mj-cs"/>
              </a:rPr>
              <a:t>Winter rains in </a:t>
            </a:r>
            <a:r>
              <a:rPr lang="en-US" sz="41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  <a:ea typeface="+mj-ea"/>
                <a:cs typeface="+mj-cs"/>
              </a:rPr>
              <a:t>nov-dec</a:t>
            </a:r>
            <a:r>
              <a:rPr lang="en-US" sz="4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  <a:ea typeface="+mj-ea"/>
                <a:cs typeface="+mj-cs"/>
              </a:rPr>
              <a:t>  </a:t>
            </a:r>
            <a:endParaRPr kumimoji="0" lang="en-US" sz="4100" b="1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400800"/>
            <a:ext cx="3248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Influence of Organic Farming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3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3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4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NOHARLAL YADAV\Pictures\c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481138"/>
            <a:ext cx="1447800" cy="1485900"/>
          </a:xfrm>
          <a:prstGeom prst="rect">
            <a:avLst/>
          </a:prstGeom>
          <a:noFill/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228600" y="304800"/>
            <a:ext cx="8839200" cy="1143000"/>
          </a:xfrm>
          <a:prstGeom prst="rect">
            <a:avLst/>
          </a:prstGeo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stellar" pitchFamily="18" charset="0"/>
                <a:ea typeface="+mj-ea"/>
                <a:cs typeface="+mj-cs"/>
              </a:rPr>
              <a:t>CLIMATE BEFORE THE YEAR 2000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stellar" pitchFamily="18" charset="0"/>
              <a:ea typeface="+mj-ea"/>
              <a:cs typeface="+mj-cs"/>
            </a:endParaRPr>
          </a:p>
        </p:txBody>
      </p:sp>
      <p:graphicFrame>
        <p:nvGraphicFramePr>
          <p:cNvPr id="6" name="Content Placeholder 7"/>
          <p:cNvGraphicFramePr>
            <a:graphicFrameLocks/>
          </p:cNvGraphicFramePr>
          <p:nvPr/>
        </p:nvGraphicFramePr>
        <p:xfrm>
          <a:off x="990600" y="2243138"/>
          <a:ext cx="8153400" cy="3776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3" descr="C:\Users\MANOHARLAL YADAV\Desktop\rain-clouds-drawing-5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1752600"/>
            <a:ext cx="1820966" cy="1524000"/>
          </a:xfrm>
          <a:prstGeom prst="rect">
            <a:avLst/>
          </a:prstGeom>
          <a:noFill/>
        </p:spPr>
      </p:pic>
      <p:pic>
        <p:nvPicPr>
          <p:cNvPr id="8" name="Picture 5" descr="C:\Users\MANOHARLAL YADAV\Desktop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1709738"/>
            <a:ext cx="1524000" cy="1143000"/>
          </a:xfrm>
          <a:prstGeom prst="rect">
            <a:avLst/>
          </a:prstGeom>
          <a:noFill/>
        </p:spPr>
      </p:pic>
      <p:sp>
        <p:nvSpPr>
          <p:cNvPr id="11" name="Title 2"/>
          <p:cNvSpPr txBox="1">
            <a:spLocks/>
          </p:cNvSpPr>
          <p:nvPr/>
        </p:nvSpPr>
        <p:spPr>
          <a:xfrm rot="16200000">
            <a:off x="2438400" y="3962400"/>
            <a:ext cx="1219200" cy="457200"/>
          </a:xfrm>
          <a:prstGeom prst="rect">
            <a:avLst/>
          </a:prstGeom>
        </p:spPr>
        <p:txBody>
          <a:bodyPr vert="horz" rtlCol="0" anchor="ctr">
            <a:normAutofit fontScale="3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stellar" pitchFamily="18" charset="0"/>
                <a:ea typeface="+mj-ea"/>
                <a:cs typeface="+mj-cs"/>
              </a:rPr>
              <a:t>3 month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 rot="16200000">
            <a:off x="4419600" y="3962400"/>
            <a:ext cx="1219200" cy="457200"/>
          </a:xfrm>
          <a:prstGeom prst="rect">
            <a:avLst/>
          </a:prstGeom>
        </p:spPr>
        <p:txBody>
          <a:bodyPr vert="horz" rtlCol="0" anchor="ctr">
            <a:normAutofit fontScale="3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stellar" pitchFamily="18" charset="0"/>
                <a:ea typeface="+mj-ea"/>
                <a:cs typeface="+mj-cs"/>
              </a:rPr>
              <a:t>3 month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14" name="Title 2"/>
          <p:cNvSpPr txBox="1">
            <a:spLocks/>
          </p:cNvSpPr>
          <p:nvPr/>
        </p:nvSpPr>
        <p:spPr>
          <a:xfrm rot="16200000">
            <a:off x="6400800" y="3810000"/>
            <a:ext cx="1219200" cy="457200"/>
          </a:xfrm>
          <a:prstGeom prst="rect">
            <a:avLst/>
          </a:prstGeom>
        </p:spPr>
        <p:txBody>
          <a:bodyPr vert="horz" rtlCol="0" anchor="ctr">
            <a:normAutofit fontScale="3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stellar" pitchFamily="18" charset="0"/>
                <a:ea typeface="+mj-ea"/>
                <a:cs typeface="+mj-cs"/>
              </a:rPr>
              <a:t>4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stellar" pitchFamily="18" charset="0"/>
                <a:ea typeface="+mj-ea"/>
                <a:cs typeface="+mj-cs"/>
              </a:rPr>
              <a:t> month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95400" y="5939135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3200" b="1" i="0" u="none" strike="noStrike" kern="1200" baseline="0">
                <a:solidFill>
                  <a:prstClr val="black"/>
                </a:solidFill>
                <a:latin typeface="Kruti Dev 030 " pitchFamily="2" charset="0"/>
                <a:ea typeface="+mn-ea"/>
                <a:cs typeface="+mn-cs"/>
              </a:defRPr>
            </a:pPr>
            <a:r>
              <a:rPr lang="en-US" sz="2400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reduced to 3 months </a:t>
            </a:r>
            <a:endParaRPr lang="en-US" sz="2400" dirty="0">
              <a:solidFill>
                <a:srgbClr val="0053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6400800"/>
            <a:ext cx="3248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Influence of Organic Farming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3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8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8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8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8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3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8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3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AsOne/>
      </p:bldGraphic>
      <p:bldP spid="11" grpId="0"/>
      <p:bldP spid="13" grpId="0"/>
      <p:bldP spid="14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0"/>
            <a:ext cx="8789987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2"/>
          <p:cNvSpPr txBox="1">
            <a:spLocks/>
          </p:cNvSpPr>
          <p:nvPr/>
        </p:nvSpPr>
        <p:spPr>
          <a:xfrm>
            <a:off x="1066800" y="1828800"/>
            <a:ext cx="6934200" cy="3886200"/>
          </a:xfrm>
          <a:prstGeom prst="rect">
            <a:avLst/>
          </a:prstGeom>
          <a:noFill/>
          <a:ln>
            <a:noFill/>
          </a:ln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+mj-ea"/>
                <a:cs typeface="Aharoni" pitchFamily="2" charset="-79"/>
              </a:rPr>
              <a:t>RAINS – 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+mj-ea"/>
                <a:cs typeface="Aharoni" pitchFamily="2" charset="-79"/>
              </a:rPr>
              <a:t>60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+mj-ea"/>
                <a:cs typeface="Aharoni" pitchFamily="2" charset="-79"/>
              </a:rPr>
              <a:t> TO 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+mj-ea"/>
                <a:cs typeface="Aharoni" pitchFamily="2" charset="-79"/>
              </a:rPr>
              <a:t>75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+mj-ea"/>
                <a:cs typeface="Aharoni" pitchFamily="2" charset="-79"/>
              </a:rPr>
              <a:t> DAYS 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+mj-ea"/>
                <a:cs typeface="Aharoni" pitchFamily="2" charset="-79"/>
              </a:rPr>
              <a:t>WINTER – 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+mj-ea"/>
                <a:cs typeface="Aharoni" pitchFamily="2" charset="-79"/>
              </a:rPr>
              <a:t>90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+mj-ea"/>
                <a:cs typeface="Aharoni" pitchFamily="2" charset="-79"/>
              </a:rPr>
              <a:t> DAYS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+mj-ea"/>
                <a:cs typeface="Aharoni" pitchFamily="2" charset="-79"/>
              </a:rPr>
              <a:t>SUMMER-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+mj-ea"/>
                <a:cs typeface="Aharoni" pitchFamily="2" charset="-79"/>
              </a:rPr>
              <a:t>120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+mj-ea"/>
                <a:cs typeface="Aharoni" pitchFamily="2" charset="-79"/>
              </a:rPr>
              <a:t> DAYS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+mj-ea"/>
                <a:cs typeface="Aharoni" pitchFamily="2" charset="-79"/>
              </a:rPr>
              <a:t>WINTER RAINS IN DEC-JAN  </a:t>
            </a:r>
            <a:endParaRPr kumimoji="0" lang="en-US" sz="4000" b="1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52400" y="76200"/>
            <a:ext cx="8839200" cy="1066800"/>
          </a:xfrm>
          <a:prstGeom prst="rect">
            <a:avLst/>
          </a:prstGeom>
          <a:gradFill flip="none" rotWithShape="1">
            <a:gsLst>
              <a:gs pos="0">
                <a:srgbClr val="00FFCC">
                  <a:shade val="30000"/>
                  <a:satMod val="115000"/>
                </a:srgbClr>
              </a:gs>
              <a:gs pos="50000">
                <a:srgbClr val="00FFCC">
                  <a:shade val="67500"/>
                  <a:satMod val="115000"/>
                </a:srgbClr>
              </a:gs>
              <a:gs pos="100000">
                <a:srgbClr val="00FFCC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stellar" pitchFamily="18" charset="0"/>
                <a:ea typeface="+mj-ea"/>
                <a:cs typeface="+mj-cs"/>
              </a:rPr>
              <a:t>CLIMATE BEFORE THE YEAR 2000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400800"/>
            <a:ext cx="3248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Influence of Organic Farming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3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3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9000"/>
            <a:lum/>
          </a:blip>
          <a:srcRect/>
          <a:stretch>
            <a:fillRect l="-15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152400" y="152400"/>
            <a:ext cx="8839200" cy="114300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endParaRPr kumimoji="0" lang="en-US" sz="4100" b="1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04800" y="1219200"/>
            <a:ext cx="8610600" cy="457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5392"/>
              </a:solidFill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00FFCC">
                  <a:shade val="30000"/>
                  <a:satMod val="115000"/>
                </a:srgbClr>
              </a:gs>
              <a:gs pos="50000">
                <a:srgbClr val="00FFCC">
                  <a:shade val="67500"/>
                  <a:satMod val="115000"/>
                </a:srgbClr>
              </a:gs>
              <a:gs pos="100000">
                <a:srgbClr val="00FFCC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100" b="1" u="sng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stellar" pitchFamily="18" charset="0"/>
              </a:rPr>
              <a:t>Present situation</a:t>
            </a:r>
            <a:endParaRPr lang="en-US" sz="4100" b="1" u="sng" dirty="0"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104931" y="914400"/>
            <a:ext cx="8919148" cy="5257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rtlCol="0" anchor="ctr">
            <a:normAutofit fontScale="4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4400" b="1" dirty="0" smtClean="0">
                <a:solidFill>
                  <a:srgbClr val="002060"/>
                </a:solidFill>
                <a:latin typeface="Cambria" pitchFamily="18" charset="0"/>
              </a:rPr>
              <a:t> Rainy days reduced to less than 45 day.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4400" b="1" dirty="0" smtClean="0">
                <a:solidFill>
                  <a:srgbClr val="002060"/>
                </a:solidFill>
                <a:latin typeface="Cambria" pitchFamily="18" charset="0"/>
              </a:rPr>
              <a:t> Cold Waves reduced to less than 40 days.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4400" b="1" dirty="0" smtClean="0">
                <a:solidFill>
                  <a:srgbClr val="002060"/>
                </a:solidFill>
                <a:latin typeface="Cambria" pitchFamily="18" charset="0"/>
              </a:rPr>
              <a:t>Hot days (More than </a:t>
            </a:r>
            <a:r>
              <a:rPr lang="en-US" sz="4400" b="1" dirty="0" err="1" smtClean="0">
                <a:solidFill>
                  <a:srgbClr val="002060"/>
                </a:solidFill>
                <a:latin typeface="Cambria" pitchFamily="18" charset="0"/>
              </a:rPr>
              <a:t>40</a:t>
            </a:r>
            <a:r>
              <a:rPr lang="en-US" sz="4400" b="1" baseline="30000" dirty="0" err="1" smtClean="0">
                <a:solidFill>
                  <a:srgbClr val="002060"/>
                </a:solidFill>
                <a:latin typeface="Cambria" pitchFamily="18" charset="0"/>
              </a:rPr>
              <a:t>0</a:t>
            </a:r>
            <a:r>
              <a:rPr lang="en-US" sz="4400" b="1" dirty="0" err="1" smtClean="0">
                <a:solidFill>
                  <a:srgbClr val="002060"/>
                </a:solidFill>
                <a:latin typeface="Cambria" pitchFamily="18" charset="0"/>
              </a:rPr>
              <a:t>C</a:t>
            </a:r>
            <a:r>
              <a:rPr lang="en-US" sz="4400" b="1" dirty="0" smtClean="0">
                <a:solidFill>
                  <a:srgbClr val="002060"/>
                </a:solidFill>
                <a:latin typeface="Cambria" pitchFamily="18" charset="0"/>
              </a:rPr>
              <a:t>) through out Summer season.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4400" b="1" dirty="0" smtClean="0">
                <a:solidFill>
                  <a:srgbClr val="002060"/>
                </a:solidFill>
                <a:latin typeface="Cambria" pitchFamily="18" charset="0"/>
              </a:rPr>
              <a:t>Daily temperature remains more than normal through out the year.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4400" b="1" dirty="0" smtClean="0">
                <a:solidFill>
                  <a:srgbClr val="002060"/>
                </a:solidFill>
                <a:latin typeface="Cambria" pitchFamily="18" charset="0"/>
              </a:rPr>
              <a:t>Irregular, uncertain &amp; scattered rain fall.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4400" b="1" dirty="0" smtClean="0">
                <a:solidFill>
                  <a:srgbClr val="002060"/>
                </a:solidFill>
                <a:latin typeface="Cambria" pitchFamily="18" charset="0"/>
              </a:rPr>
              <a:t>Section &amp; untimely rains became beyond belief.  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4400" b="1" dirty="0" smtClean="0">
                <a:solidFill>
                  <a:srgbClr val="002060"/>
                </a:solidFill>
                <a:latin typeface="Cambria" pitchFamily="18" charset="0"/>
              </a:rPr>
              <a:t>Untimely &amp; irregular cold waves with low intensity.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4400" b="1" dirty="0" smtClean="0">
                <a:solidFill>
                  <a:srgbClr val="002060"/>
                </a:solidFill>
                <a:latin typeface="Cambria" pitchFamily="18" charset="0"/>
              </a:rPr>
              <a:t>Natural calamities – hail storm, flood, drought, low rainfall etc. 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002060"/>
                </a:solidFill>
                <a:latin typeface="Cambria" pitchFamily="18" charset="0"/>
              </a:rPr>
              <a:t>         high rainfall became regular phenomena.</a:t>
            </a:r>
          </a:p>
          <a:p>
            <a:pPr marL="465138" lvl="0" indent="-465138" algn="just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4400" b="1" dirty="0" smtClean="0">
                <a:solidFill>
                  <a:srgbClr val="002060"/>
                </a:solidFill>
                <a:latin typeface="Cambria" pitchFamily="18" charset="0"/>
              </a:rPr>
              <a:t>Untimely winter rains &amp; gauze.    </a:t>
            </a:r>
            <a:endParaRPr lang="en-US" sz="44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400800"/>
            <a:ext cx="3248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Influence of Organic Farming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1077</TotalTime>
  <Words>882</Words>
  <Application>Microsoft Office PowerPoint</Application>
  <PresentationFormat>On-screen Show (4:3)</PresentationFormat>
  <Paragraphs>202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Study on Influence of Organic Farming in Adoption of Climate Change   </vt:lpstr>
      <vt:lpstr>Study on Influence of Organic Farming in Adoption of Climate Change </vt:lpstr>
      <vt:lpstr>Slide 3</vt:lpstr>
      <vt:lpstr>Slide 4</vt:lpstr>
      <vt:lpstr>CLIMATE BEFORE THE YEAR 1980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tyok;q ifjorZu ls tq&gt;rs fdlku</dc:title>
  <dc:creator>MANOHARLAL YADAV</dc:creator>
  <cp:lastModifiedBy>Surendra</cp:lastModifiedBy>
  <cp:revision>513</cp:revision>
  <dcterms:created xsi:type="dcterms:W3CDTF">2006-08-16T00:00:00Z</dcterms:created>
  <dcterms:modified xsi:type="dcterms:W3CDTF">2018-08-06T10:29:55Z</dcterms:modified>
</cp:coreProperties>
</file>